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415" r:id="rId2"/>
    <p:sldId id="448" r:id="rId3"/>
    <p:sldId id="428" r:id="rId4"/>
    <p:sldId id="446" r:id="rId5"/>
    <p:sldId id="449" r:id="rId6"/>
    <p:sldId id="447" r:id="rId7"/>
    <p:sldId id="450" r:id="rId8"/>
    <p:sldId id="451" r:id="rId9"/>
    <p:sldId id="453" r:id="rId10"/>
    <p:sldId id="456" r:id="rId11"/>
    <p:sldId id="455" r:id="rId12"/>
    <p:sldId id="457" r:id="rId13"/>
    <p:sldId id="452" r:id="rId14"/>
    <p:sldId id="466" r:id="rId15"/>
    <p:sldId id="467" r:id="rId16"/>
    <p:sldId id="468" r:id="rId17"/>
    <p:sldId id="469" r:id="rId18"/>
    <p:sldId id="470" r:id="rId19"/>
    <p:sldId id="471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5" r:id="rId28"/>
    <p:sldId id="530" r:id="rId29"/>
    <p:sldId id="531" r:id="rId30"/>
    <p:sldId id="484" r:id="rId31"/>
    <p:sldId id="481" r:id="rId32"/>
    <p:sldId id="482" r:id="rId33"/>
    <p:sldId id="483" r:id="rId34"/>
    <p:sldId id="486" r:id="rId35"/>
    <p:sldId id="487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497" r:id="rId44"/>
    <p:sldId id="500" r:id="rId45"/>
    <p:sldId id="501" r:id="rId46"/>
    <p:sldId id="502" r:id="rId47"/>
    <p:sldId id="504" r:id="rId48"/>
    <p:sldId id="506" r:id="rId49"/>
    <p:sldId id="507" r:id="rId50"/>
    <p:sldId id="505" r:id="rId51"/>
    <p:sldId id="509" r:id="rId52"/>
    <p:sldId id="508" r:id="rId53"/>
    <p:sldId id="510" r:id="rId54"/>
    <p:sldId id="512" r:id="rId55"/>
    <p:sldId id="511" r:id="rId56"/>
    <p:sldId id="513" r:id="rId57"/>
    <p:sldId id="514" r:id="rId58"/>
    <p:sldId id="515" r:id="rId59"/>
    <p:sldId id="517" r:id="rId60"/>
    <p:sldId id="516" r:id="rId61"/>
    <p:sldId id="520" r:id="rId62"/>
    <p:sldId id="518" r:id="rId63"/>
    <p:sldId id="519" r:id="rId64"/>
    <p:sldId id="521" r:id="rId65"/>
    <p:sldId id="523" r:id="rId66"/>
    <p:sldId id="532" r:id="rId67"/>
    <p:sldId id="524" r:id="rId68"/>
    <p:sldId id="525" r:id="rId69"/>
    <p:sldId id="527" r:id="rId70"/>
    <p:sldId id="528" r:id="rId71"/>
    <p:sldId id="529" r:id="rId72"/>
    <p:sldId id="533" r:id="rId73"/>
    <p:sldId id="298" r:id="rId74"/>
    <p:sldId id="534" r:id="rId75"/>
    <p:sldId id="465" r:id="rId76"/>
    <p:sldId id="526" r:id="rId77"/>
    <p:sldId id="458" r:id="rId78"/>
    <p:sldId id="459" r:id="rId79"/>
    <p:sldId id="460" r:id="rId80"/>
    <p:sldId id="461" r:id="rId81"/>
    <p:sldId id="462" r:id="rId82"/>
    <p:sldId id="463" r:id="rId83"/>
    <p:sldId id="464" r:id="rId84"/>
    <p:sldId id="473" r:id="rId85"/>
    <p:sldId id="472" r:id="rId86"/>
    <p:sldId id="488" r:id="rId87"/>
    <p:sldId id="496" r:id="rId88"/>
  </p:sldIdLst>
  <p:sldSz cx="13003213" cy="9752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09"/>
    <p:restoredTop sz="96552"/>
  </p:normalViewPr>
  <p:slideViewPr>
    <p:cSldViewPr snapToGrid="0">
      <p:cViewPr>
        <p:scale>
          <a:sx n="66" d="100"/>
          <a:sy n="66" d="100"/>
        </p:scale>
        <p:origin x="260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5750F-2658-E645-B914-2AF9D8B1D850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6BADB-C27E-A348-AD4D-2141D86FD1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630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1pPr>
    <a:lvl2pPr marL="546125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2pPr>
    <a:lvl3pPr marL="1092251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3pPr>
    <a:lvl4pPr marL="1638376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4pPr>
    <a:lvl5pPr marL="2184502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5pPr>
    <a:lvl6pPr marL="2730627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6pPr>
    <a:lvl7pPr marL="3276752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7pPr>
    <a:lvl8pPr marL="3822878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8pPr>
    <a:lvl9pPr marL="4369003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0" dirty="0">
              <a:solidFill>
                <a:srgbClr val="002060"/>
              </a:solidFill>
              <a:latin typeface="Angsana New" panose="02020603050405020304" pitchFamily="18" charset="-34"/>
              <a:ea typeface="Cambria Math" panose="02040503050406030204" pitchFamily="18" charset="0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30450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348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7325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30309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62438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4021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46966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dirty="0"/>
              <a:t>A way to address this is to guide models using human annotations. Here, while training, in addition to the standard classification loss…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40858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8999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58305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004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13963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3409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04203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2406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48928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1344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91601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2781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97673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5210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5513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55847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04075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1094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138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82422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51808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5544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423305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48761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18948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39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261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382407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44169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356744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53651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08753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24822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19876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383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92995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24652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49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049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953541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926329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95060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81188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436347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947127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08450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717943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888070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85664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59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4939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951332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509619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99922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334463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22265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538391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dirty="0"/>
              <a:t>Maximise the correct class or maximise the negative class logit of the incorrect classes.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448563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005254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7185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680547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69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9324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30599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103189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104824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2807103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24279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29710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096588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3616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0877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261762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79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0142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904907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570324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20770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488499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472104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93734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0178483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355465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87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44396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BA77F-37A7-BA49-B602-5042D9FEB23B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7301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1595990"/>
            <a:ext cx="11052731" cy="3395145"/>
          </a:xfrm>
        </p:spPr>
        <p:txBody>
          <a:bodyPr anchor="b"/>
          <a:lstStyle>
            <a:lvl1pPr algn="ctr">
              <a:defRPr sz="853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402" y="5122065"/>
            <a:ext cx="9752410" cy="2354478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50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007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5425" y="519205"/>
            <a:ext cx="2803818" cy="82643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972" y="519205"/>
            <a:ext cx="8248913" cy="82643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845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0263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199" y="2431234"/>
            <a:ext cx="11215271" cy="4056566"/>
          </a:xfrm>
        </p:spPr>
        <p:txBody>
          <a:bodyPr anchor="b"/>
          <a:lstStyle>
            <a:lvl1pPr>
              <a:defRPr sz="853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199" y="6526176"/>
            <a:ext cx="11215271" cy="2133252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13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288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971" y="2596022"/>
            <a:ext cx="5526366" cy="61875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2876" y="2596022"/>
            <a:ext cx="5526366" cy="61875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594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5" y="519207"/>
            <a:ext cx="11215271" cy="1884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666" y="2390598"/>
            <a:ext cx="5500968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666" y="3562194"/>
            <a:ext cx="5500968" cy="52394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2877" y="2390598"/>
            <a:ext cx="5528059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2877" y="3562194"/>
            <a:ext cx="5528059" cy="52394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2491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7513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8103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4" y="650134"/>
            <a:ext cx="4193875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059" y="1404111"/>
            <a:ext cx="6582877" cy="6930250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4" y="2925604"/>
            <a:ext cx="4193875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31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4" y="650134"/>
            <a:ext cx="4193875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059" y="1404111"/>
            <a:ext cx="6582877" cy="6930250"/>
          </a:xfrm>
        </p:spPr>
        <p:txBody>
          <a:bodyPr anchor="t"/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4" y="2925604"/>
            <a:ext cx="4193875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71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971" y="519207"/>
            <a:ext cx="11215271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971" y="2596022"/>
            <a:ext cx="11215271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71" y="9038674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EB9FC-7681-F449-B556-93A2AB78E263}" type="datetimeFigureOut">
              <a:rPr lang="en-DE" smtClean="0"/>
              <a:t>02.11.24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315" y="9038674"/>
            <a:ext cx="4388584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3519" y="9038674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32B6-6BB3-9344-ADDF-0B17333BAC9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1500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277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svgsilh.com/image/295519.html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60.jpeg"/><Relationship Id="rId4" Type="http://schemas.openxmlformats.org/officeDocument/2006/relationships/image" Target="../media/image7.png"/><Relationship Id="rId9" Type="http://schemas.openxmlformats.org/officeDocument/2006/relationships/image" Target="../media/image6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7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D7B97C90-6F4A-78BE-1662-E9E7A1C57A05}"/>
              </a:ext>
            </a:extLst>
          </p:cNvPr>
          <p:cNvSpPr>
            <a:spLocks/>
          </p:cNvSpPr>
          <p:nvPr/>
        </p:nvSpPr>
        <p:spPr bwMode="auto">
          <a:xfrm>
            <a:off x="265" y="0"/>
            <a:ext cx="13002683" cy="1276142"/>
          </a:xfrm>
          <a:prstGeom prst="rect">
            <a:avLst/>
          </a:prstGeom>
          <a:solidFill>
            <a:srgbClr val="002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53" name="Picture 6">
            <a:extLst>
              <a:ext uri="{FF2B5EF4-FFF2-40B4-BE49-F238E27FC236}">
                <a16:creationId xmlns:a16="http://schemas.microsoft.com/office/drawing/2014/main" id="{A0284726-C95B-1AD2-8CFB-814CF895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5" y="772987"/>
            <a:ext cx="1553909" cy="15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11">
            <a:extLst>
              <a:ext uri="{FF2B5EF4-FFF2-40B4-BE49-F238E27FC236}">
                <a16:creationId xmlns:a16="http://schemas.microsoft.com/office/drawing/2014/main" id="{09B61784-3190-AE96-0475-38788EE6D7EE}"/>
              </a:ext>
            </a:extLst>
          </p:cNvPr>
          <p:cNvSpPr>
            <a:spLocks/>
          </p:cNvSpPr>
          <p:nvPr/>
        </p:nvSpPr>
        <p:spPr bwMode="auto">
          <a:xfrm>
            <a:off x="1587333" y="2929246"/>
            <a:ext cx="10459468" cy="15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0" tIns="63490" rIns="63490" bIns="63490" anchor="b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  <a:sym typeface="Times New Roman"/>
              </a:rPr>
              <a:t>Intriguing Applications and Overlooked Pitfalls of XAI in Visual Models</a:t>
            </a:r>
            <a:endParaRPr lang="en-US" altLang="en-US" sz="6000" b="1" dirty="0">
              <a:solidFill>
                <a:srgbClr val="002060"/>
              </a:solidFill>
              <a:latin typeface="Angsana New" panose="02020603050405020304" pitchFamily="18" charset="-34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  <p:pic>
        <p:nvPicPr>
          <p:cNvPr id="2059" name="Picture 5">
            <a:extLst>
              <a:ext uri="{FF2B5EF4-FFF2-40B4-BE49-F238E27FC236}">
                <a16:creationId xmlns:a16="http://schemas.microsoft.com/office/drawing/2014/main" id="{4A212E41-95CA-72E2-ADB9-D6BE2300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58" y="1488833"/>
            <a:ext cx="4868070" cy="73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74A8E-364C-8CD4-E7F8-774672A11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452" y="4329701"/>
            <a:ext cx="4730752" cy="2001916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E835090-B96C-23D6-3A24-9A856A8DEE8E}"/>
              </a:ext>
            </a:extLst>
          </p:cNvPr>
          <p:cNvSpPr>
            <a:spLocks/>
          </p:cNvSpPr>
          <p:nvPr/>
        </p:nvSpPr>
        <p:spPr bwMode="auto">
          <a:xfrm>
            <a:off x="2003522" y="6572250"/>
            <a:ext cx="9573309" cy="53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0" tIns="63490" rIns="63490" bIns="63490" anchor="b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3600" dirty="0"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  <a:sym typeface="Times New Roman"/>
              </a:rPr>
              <a:t>Siddhartha Gairola, MPI for Informatics &amp; IST</a:t>
            </a:r>
            <a:endParaRPr lang="en-US" altLang="en-US" sz="3600" dirty="0">
              <a:solidFill>
                <a:schemeClr val="tx1"/>
              </a:solidFill>
              <a:latin typeface="Angsana New" panose="02020603050405020304" pitchFamily="18" charset="-34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FBE74D-7D55-6C32-1830-F35072611D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415" b="84930"/>
          <a:stretch/>
        </p:blipFill>
        <p:spPr>
          <a:xfrm>
            <a:off x="6817067" y="1321569"/>
            <a:ext cx="2757025" cy="980534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14D383D6-8882-4648-A131-83A189A6762E}"/>
              </a:ext>
            </a:extLst>
          </p:cNvPr>
          <p:cNvSpPr>
            <a:spLocks/>
          </p:cNvSpPr>
          <p:nvPr/>
        </p:nvSpPr>
        <p:spPr bwMode="auto">
          <a:xfrm>
            <a:off x="2003522" y="7350437"/>
            <a:ext cx="9573309" cy="53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0" tIns="63490" rIns="63490" bIns="63490" anchor="b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3600" dirty="0"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  <a:sym typeface="Times New Roman"/>
              </a:rPr>
              <a:t>Talk @ GMUM Workshop, Jagiellonian University</a:t>
            </a:r>
            <a:endParaRPr lang="en-US" altLang="en-US" sz="3600" dirty="0">
              <a:solidFill>
                <a:schemeClr val="tx1"/>
              </a:solidFill>
              <a:latin typeface="Angsana New" panose="02020603050405020304" pitchFamily="18" charset="-34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C24D44A-3AE5-FF5B-B498-452FFF0F7DA9}"/>
              </a:ext>
            </a:extLst>
          </p:cNvPr>
          <p:cNvSpPr>
            <a:spLocks/>
          </p:cNvSpPr>
          <p:nvPr/>
        </p:nvSpPr>
        <p:spPr bwMode="auto">
          <a:xfrm>
            <a:off x="2003522" y="8128624"/>
            <a:ext cx="9573309" cy="53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0" tIns="63490" rIns="63490" bIns="63490" anchor="b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3600" dirty="0"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  <a:sym typeface="Times New Roman"/>
              </a:rPr>
              <a:t>19</a:t>
            </a:r>
            <a:r>
              <a:rPr lang="en-GB" sz="3600" baseline="30000" dirty="0"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  <a:sym typeface="Times New Roman"/>
              </a:rPr>
              <a:t>th</a:t>
            </a:r>
            <a:r>
              <a:rPr lang="en-GB" sz="3600" dirty="0"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  <a:sym typeface="Times New Roman"/>
              </a:rPr>
              <a:t> October, 2024</a:t>
            </a:r>
            <a:endParaRPr lang="en-US" altLang="en-US" sz="3600" dirty="0">
              <a:solidFill>
                <a:schemeClr val="tx1"/>
              </a:solidFill>
              <a:latin typeface="Angsana New" panose="02020603050405020304" pitchFamily="18" charset="-34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4B294D3-A52B-3FA9-F092-353A5D022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1" r="50000" b="24915"/>
          <a:stretch/>
        </p:blipFill>
        <p:spPr bwMode="auto">
          <a:xfrm>
            <a:off x="9771582" y="1276142"/>
            <a:ext cx="3253811" cy="10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76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Inherently Interpretable Models: B-cos Networks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9E26F-1D96-AAB1-E197-25C00689D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670"/>
          <a:stretch/>
        </p:blipFill>
        <p:spPr>
          <a:xfrm>
            <a:off x="250771" y="1794437"/>
            <a:ext cx="12501669" cy="4032926"/>
          </a:xfrm>
          <a:prstGeom prst="rect">
            <a:avLst/>
          </a:prstGeom>
        </p:spPr>
      </p:pic>
      <p:pic>
        <p:nvPicPr>
          <p:cNvPr id="9" name="csm_mboehle_97043454be.jpeg" descr="csm_mboehle_97043454be.jpeg">
            <a:extLst>
              <a:ext uri="{FF2B5EF4-FFF2-40B4-BE49-F238E27FC236}">
                <a16:creationId xmlns:a16="http://schemas.microsoft.com/office/drawing/2014/main" id="{6B21EB05-9809-B34B-F37C-023481AF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4FD78-9BCB-9606-B5D5-AE9E94558781}"/>
              </a:ext>
            </a:extLst>
          </p:cNvPr>
          <p:cNvSpPr txBox="1"/>
          <p:nvPr/>
        </p:nvSpPr>
        <p:spPr>
          <a:xfrm>
            <a:off x="2224072" y="6953527"/>
            <a:ext cx="855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Input-dependent Dynamic Linear Transform: </a:t>
            </a:r>
            <a:r>
              <a:rPr lang="en-GB" sz="3600" b="1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y(x)</a:t>
            </a: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 = </a:t>
            </a:r>
            <a:r>
              <a:rPr lang="en-GB" sz="3600" b="1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W(x).x</a:t>
            </a:r>
            <a:endParaRPr lang="en-DE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B1AB2-2D6E-FCD3-066F-F0696EF021C0}"/>
              </a:ext>
            </a:extLst>
          </p:cNvPr>
          <p:cNvSpPr/>
          <p:nvPr/>
        </p:nvSpPr>
        <p:spPr>
          <a:xfrm>
            <a:off x="228827" y="5208375"/>
            <a:ext cx="10774970" cy="1596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03040-0A53-1634-E470-B5F4E8550F8B}"/>
              </a:ext>
            </a:extLst>
          </p:cNvPr>
          <p:cNvSpPr/>
          <p:nvPr/>
        </p:nvSpPr>
        <p:spPr>
          <a:xfrm>
            <a:off x="2628481" y="2281525"/>
            <a:ext cx="6655004" cy="399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A9F0E-B228-B166-84AB-B7A9A5B75D22}"/>
              </a:ext>
            </a:extLst>
          </p:cNvPr>
          <p:cNvSpPr/>
          <p:nvPr/>
        </p:nvSpPr>
        <p:spPr>
          <a:xfrm>
            <a:off x="2628481" y="5357211"/>
            <a:ext cx="10145903" cy="1596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2D4382-7464-7893-4FAC-C18001BEB006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3161654" y="3363132"/>
            <a:ext cx="3339951" cy="3590395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E6E6D4E-EAFE-C387-BF7B-4EA7284A1185}"/>
              </a:ext>
            </a:extLst>
          </p:cNvPr>
          <p:cNvSpPr/>
          <p:nvPr/>
        </p:nvSpPr>
        <p:spPr>
          <a:xfrm>
            <a:off x="2355742" y="2813983"/>
            <a:ext cx="1162373" cy="518152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Google Shape;138;p21">
            <a:extLst>
              <a:ext uri="{FF2B5EF4-FFF2-40B4-BE49-F238E27FC236}">
                <a16:creationId xmlns:a16="http://schemas.microsoft.com/office/drawing/2014/main" id="{D0B79AC1-CBF6-D2B1-ADA3-81B1042B57F3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</p:spTree>
    <p:extLst>
      <p:ext uri="{BB962C8B-B14F-4D97-AF65-F5344CB8AC3E}">
        <p14:creationId xmlns:p14="http://schemas.microsoft.com/office/powerpoint/2010/main" val="250626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Inherently Interpretable Models: B-cos Networks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9E26F-1D96-AAB1-E197-25C00689D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670"/>
          <a:stretch/>
        </p:blipFill>
        <p:spPr>
          <a:xfrm>
            <a:off x="250771" y="1778939"/>
            <a:ext cx="12501669" cy="4032926"/>
          </a:xfrm>
          <a:prstGeom prst="rect">
            <a:avLst/>
          </a:prstGeom>
        </p:spPr>
      </p:pic>
      <p:pic>
        <p:nvPicPr>
          <p:cNvPr id="9" name="csm_mboehle_97043454be.jpeg" descr="csm_mboehle_97043454be.jpeg">
            <a:extLst>
              <a:ext uri="{FF2B5EF4-FFF2-40B4-BE49-F238E27FC236}">
                <a16:creationId xmlns:a16="http://schemas.microsoft.com/office/drawing/2014/main" id="{6B21EB05-9809-B34B-F37C-023481AF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4FD78-9BCB-9606-B5D5-AE9E94558781}"/>
              </a:ext>
            </a:extLst>
          </p:cNvPr>
          <p:cNvSpPr txBox="1"/>
          <p:nvPr/>
        </p:nvSpPr>
        <p:spPr>
          <a:xfrm>
            <a:off x="2224072" y="6907044"/>
            <a:ext cx="855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Entire network can be summarized by a single linear transformation</a:t>
            </a:r>
            <a:endParaRPr lang="en-DE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B1AB2-2D6E-FCD3-066F-F0696EF021C0}"/>
              </a:ext>
            </a:extLst>
          </p:cNvPr>
          <p:cNvSpPr/>
          <p:nvPr/>
        </p:nvSpPr>
        <p:spPr>
          <a:xfrm>
            <a:off x="228827" y="5208375"/>
            <a:ext cx="10774970" cy="1596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F773E-7010-0650-AD29-3CEBFDE3695C}"/>
              </a:ext>
            </a:extLst>
          </p:cNvPr>
          <p:cNvSpPr/>
          <p:nvPr/>
        </p:nvSpPr>
        <p:spPr>
          <a:xfrm>
            <a:off x="11025741" y="5338155"/>
            <a:ext cx="1726699" cy="518152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Google Shape;138;p21">
            <a:extLst>
              <a:ext uri="{FF2B5EF4-FFF2-40B4-BE49-F238E27FC236}">
                <a16:creationId xmlns:a16="http://schemas.microsoft.com/office/drawing/2014/main" id="{B996CAEA-33B7-1EF4-53DB-72A1AD3BEEC8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</p:spTree>
    <p:extLst>
      <p:ext uri="{BB962C8B-B14F-4D97-AF65-F5344CB8AC3E}">
        <p14:creationId xmlns:p14="http://schemas.microsoft.com/office/powerpoint/2010/main" val="76582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Inherently Interpretable Models: B-cos Networks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Google Shape;138;p21">
            <a:extLst>
              <a:ext uri="{FF2B5EF4-FFF2-40B4-BE49-F238E27FC236}">
                <a16:creationId xmlns:a16="http://schemas.microsoft.com/office/drawing/2014/main" id="{DB685366-460A-89B1-49B0-C307771D37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9E26F-1D96-AAB1-E197-25C00689D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50771" y="1778938"/>
            <a:ext cx="12501669" cy="5425739"/>
          </a:xfrm>
          <a:prstGeom prst="rect">
            <a:avLst/>
          </a:prstGeom>
        </p:spPr>
      </p:pic>
      <p:pic>
        <p:nvPicPr>
          <p:cNvPr id="9" name="csm_mboehle_97043454be.jpeg" descr="csm_mboehle_97043454be.jpeg">
            <a:extLst>
              <a:ext uri="{FF2B5EF4-FFF2-40B4-BE49-F238E27FC236}">
                <a16:creationId xmlns:a16="http://schemas.microsoft.com/office/drawing/2014/main" id="{6B21EB05-9809-B34B-F37C-023481AF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4FD78-9BCB-9606-B5D5-AE9E94558781}"/>
              </a:ext>
            </a:extLst>
          </p:cNvPr>
          <p:cNvSpPr txBox="1"/>
          <p:nvPr/>
        </p:nvSpPr>
        <p:spPr>
          <a:xfrm>
            <a:off x="2224072" y="7382448"/>
            <a:ext cx="855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Input</a:t>
            </a: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 x [</a:t>
            </a:r>
            <a:r>
              <a:rPr lang="en-GB" sz="3600" b="1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W</a:t>
            </a:r>
            <a:r>
              <a:rPr lang="en-GB" sz="3600" baseline="-250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1→L</a:t>
            </a: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(</a:t>
            </a:r>
            <a:r>
              <a:rPr lang="en-GB" sz="3600" b="1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x</a:t>
            </a:r>
            <a:r>
              <a:rPr lang="en-GB" sz="3600" baseline="-250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0</a:t>
            </a: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)]</a:t>
            </a:r>
            <a:r>
              <a:rPr lang="en-GB" sz="3600" baseline="-250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c</a:t>
            </a:r>
            <a:endParaRPr lang="en-DE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15D9E-DBF7-4943-A1DC-F0D7262E88F9}"/>
              </a:ext>
            </a:extLst>
          </p:cNvPr>
          <p:cNvSpPr/>
          <p:nvPr/>
        </p:nvSpPr>
        <p:spPr>
          <a:xfrm>
            <a:off x="11025741" y="5338155"/>
            <a:ext cx="1726699" cy="518152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DE8151-D4D1-81A9-744B-536BD6418092}"/>
              </a:ext>
            </a:extLst>
          </p:cNvPr>
          <p:cNvSpPr/>
          <p:nvPr/>
        </p:nvSpPr>
        <p:spPr>
          <a:xfrm>
            <a:off x="2406100" y="5409319"/>
            <a:ext cx="7714293" cy="261946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7167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Inherently Interpretable Models: B-cos Networks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Google Shape;138;p21">
            <a:extLst>
              <a:ext uri="{FF2B5EF4-FFF2-40B4-BE49-F238E27FC236}">
                <a16:creationId xmlns:a16="http://schemas.microsoft.com/office/drawing/2014/main" id="{DB685366-460A-89B1-49B0-C307771D3704}"/>
              </a:ext>
            </a:extLst>
          </p:cNvPr>
          <p:cNvSpPr txBox="1"/>
          <p:nvPr/>
        </p:nvSpPr>
        <p:spPr>
          <a:xfrm>
            <a:off x="756852" y="7990705"/>
            <a:ext cx="1210377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LIME (Ribeiro et al., 2016),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GradCAM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Ramaprasaath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2017), 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28AF2-EDF3-90AE-1A37-4B0421462837}"/>
              </a:ext>
            </a:extLst>
          </p:cNvPr>
          <p:cNvSpPr txBox="1"/>
          <p:nvPr/>
        </p:nvSpPr>
        <p:spPr>
          <a:xfrm rot="16200000">
            <a:off x="-68822" y="2543990"/>
            <a:ext cx="136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Input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78698-C3A6-C652-B9E3-55872C0AFEAF}"/>
              </a:ext>
            </a:extLst>
          </p:cNvPr>
          <p:cNvSpPr txBox="1"/>
          <p:nvPr/>
        </p:nvSpPr>
        <p:spPr>
          <a:xfrm rot="16200000">
            <a:off x="-68823" y="3791509"/>
            <a:ext cx="136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B-cos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70DF7-E243-10A5-B995-4F1A95D93F41}"/>
              </a:ext>
            </a:extLst>
          </p:cNvPr>
          <p:cNvSpPr txBox="1"/>
          <p:nvPr/>
        </p:nvSpPr>
        <p:spPr>
          <a:xfrm rot="16200000">
            <a:off x="-169609" y="5343552"/>
            <a:ext cx="156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GradCAM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628BD9-DEA6-90A8-ABCF-2A4CD7BB4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25" y="1812698"/>
            <a:ext cx="12003160" cy="6081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81935B-BF8D-8215-BB09-B9D4DA74E9AA}"/>
              </a:ext>
            </a:extLst>
          </p:cNvPr>
          <p:cNvSpPr txBox="1"/>
          <p:nvPr/>
        </p:nvSpPr>
        <p:spPr>
          <a:xfrm rot="16200000">
            <a:off x="-170771" y="6782619"/>
            <a:ext cx="156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LIME</a:t>
            </a:r>
          </a:p>
        </p:txBody>
      </p:sp>
    </p:spTree>
    <p:extLst>
      <p:ext uri="{BB962C8B-B14F-4D97-AF65-F5344CB8AC3E}">
        <p14:creationId xmlns:p14="http://schemas.microsoft.com/office/powerpoint/2010/main" val="316319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Overview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57F704-53B7-FFB3-344C-32DA5ECAF4F4}"/>
              </a:ext>
            </a:extLst>
          </p:cNvPr>
          <p:cNvSpPr txBox="1">
            <a:spLocks/>
          </p:cNvSpPr>
          <p:nvPr/>
        </p:nvSpPr>
        <p:spPr bwMode="auto">
          <a:xfrm>
            <a:off x="508182" y="2742244"/>
            <a:ext cx="12494766" cy="517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2" tIns="50792" rIns="50792" bIns="50792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Part 1</a:t>
            </a:r>
          </a:p>
          <a:p>
            <a:pPr marL="0" indent="0">
              <a:buNone/>
            </a:pP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Nice applications of visual explanations</a:t>
            </a:r>
          </a:p>
          <a:p>
            <a:pPr marL="1069975" lvl="1" indent="-685800"/>
            <a:r>
              <a:rPr lang="en-GB" sz="42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with visual explanations [Rao et al. `23, Parchami et al. `24]</a:t>
            </a:r>
            <a:endParaRPr lang="en-GB" sz="42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>
              <a:buNone/>
            </a:pPr>
            <a:r>
              <a:rPr lang="en-GB" sz="5400" b="1" dirty="0">
                <a:solidFill>
                  <a:schemeClr val="bg2">
                    <a:lumMod val="75000"/>
                  </a:schemeClr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Part 2</a:t>
            </a:r>
          </a:p>
          <a:p>
            <a:pPr marL="0" indent="0">
              <a:buNone/>
            </a:pPr>
            <a:r>
              <a:rPr lang="en-GB" sz="4800" dirty="0">
                <a:solidFill>
                  <a:schemeClr val="bg2">
                    <a:lumMod val="75000"/>
                  </a:schemeClr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Impact of training paradigm on visual explanations [Gairola et al. `24]</a:t>
            </a:r>
          </a:p>
          <a:p>
            <a:pPr marL="0" indent="0">
              <a:buNone/>
            </a:pPr>
            <a:endParaRPr lang="en-GB" sz="48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>
              <a:buNone/>
            </a:pPr>
            <a:endParaRPr lang="en-GB" sz="4800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5422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77D30C5-4296-C1AF-DDEF-48A49F653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27" y="2075260"/>
            <a:ext cx="12402222" cy="581650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739799" y="1630657"/>
            <a:ext cx="1152361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Motivation: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Deep networks may rely on spurious features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1C93F1-CE0E-A920-3A7B-CBD0963879C7}"/>
              </a:ext>
            </a:extLst>
          </p:cNvPr>
          <p:cNvSpPr txBox="1"/>
          <p:nvPr/>
        </p:nvSpPr>
        <p:spPr>
          <a:xfrm>
            <a:off x="2540563" y="7300094"/>
            <a:ext cx="777875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Need models to be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“right for the right reasons”</a:t>
            </a:r>
            <a:endParaRPr lang="en-GB" sz="4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1BB808-EB39-FBB5-D95B-1FAF75CAB8AA}"/>
              </a:ext>
            </a:extLst>
          </p:cNvPr>
          <p:cNvSpPr txBox="1"/>
          <p:nvPr/>
        </p:nvSpPr>
        <p:spPr>
          <a:xfrm>
            <a:off x="6629399" y="3151052"/>
            <a:ext cx="251460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Use commonly co-occurring features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A56508-BD64-14C5-C6B1-B71426686B08}"/>
              </a:ext>
            </a:extLst>
          </p:cNvPr>
          <p:cNvSpPr txBox="1"/>
          <p:nvPr/>
        </p:nvSpPr>
        <p:spPr>
          <a:xfrm>
            <a:off x="6501606" y="5590311"/>
            <a:ext cx="297180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Use spurious background features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87F467-5035-9007-912A-CC7292E9DB9D}"/>
              </a:ext>
            </a:extLst>
          </p:cNvPr>
          <p:cNvSpPr txBox="1"/>
          <p:nvPr/>
        </p:nvSpPr>
        <p:spPr>
          <a:xfrm>
            <a:off x="7479310" y="4537669"/>
            <a:ext cx="51061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Poor Generalization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5B9D2B-4EBC-6EF1-E4FD-178426AC96EA}"/>
              </a:ext>
            </a:extLst>
          </p:cNvPr>
          <p:cNvSpPr txBox="1"/>
          <p:nvPr/>
        </p:nvSpPr>
        <p:spPr>
          <a:xfrm>
            <a:off x="2006599" y="2418029"/>
            <a:ext cx="162560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Image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9BD3B5-7C32-8F10-BE21-5A458C1606FB}"/>
              </a:ext>
            </a:extLst>
          </p:cNvPr>
          <p:cNvSpPr txBox="1"/>
          <p:nvPr/>
        </p:nvSpPr>
        <p:spPr>
          <a:xfrm>
            <a:off x="4292599" y="2418029"/>
            <a:ext cx="162560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Attribution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98F693-3953-C882-605A-385D33703EE2}"/>
              </a:ext>
            </a:extLst>
          </p:cNvPr>
          <p:cNvSpPr txBox="1"/>
          <p:nvPr/>
        </p:nvSpPr>
        <p:spPr>
          <a:xfrm>
            <a:off x="138089" y="3659023"/>
            <a:ext cx="162560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Bicycle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A179CF-F9B3-8836-90AD-6B001122897C}"/>
              </a:ext>
            </a:extLst>
          </p:cNvPr>
          <p:cNvSpPr txBox="1"/>
          <p:nvPr/>
        </p:nvSpPr>
        <p:spPr>
          <a:xfrm>
            <a:off x="379350" y="5763783"/>
            <a:ext cx="114307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Waterbird</a:t>
            </a:r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63897FD-2DE2-5CC0-3D36-44885B648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432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pic>
        <p:nvPicPr>
          <p:cNvPr id="2" name="pipeline_2.png" descr="pipeline_2.png">
            <a:extLst>
              <a:ext uri="{FF2B5EF4-FFF2-40B4-BE49-F238E27FC236}">
                <a16:creationId xmlns:a16="http://schemas.microsoft.com/office/drawing/2014/main" id="{BAB6BC10-969E-F858-AF65-CA5743957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27" y="2326588"/>
            <a:ext cx="11687194" cy="4255519"/>
          </a:xfrm>
          <a:prstGeom prst="rect">
            <a:avLst/>
          </a:prstGeom>
          <a:ln w="12700"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756DD3-7689-9233-B402-716986AD50CD}"/>
              </a:ext>
            </a:extLst>
          </p:cNvPr>
          <p:cNvSpPr txBox="1"/>
          <p:nvPr/>
        </p:nvSpPr>
        <p:spPr>
          <a:xfrm>
            <a:off x="3205128" y="1440355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3F95A-21EC-53FE-3B44-44141E166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987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pic>
        <p:nvPicPr>
          <p:cNvPr id="4" name="pipeline_4.png" descr="pipeline_4.png">
            <a:extLst>
              <a:ext uri="{FF2B5EF4-FFF2-40B4-BE49-F238E27FC236}">
                <a16:creationId xmlns:a16="http://schemas.microsoft.com/office/drawing/2014/main" id="{5408A809-5E28-8A4F-B976-47AF5790C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0" y="2418672"/>
            <a:ext cx="12792245" cy="4657888"/>
          </a:xfrm>
          <a:prstGeom prst="rect">
            <a:avLst/>
          </a:prstGeom>
          <a:ln w="12700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7FB1A-F667-5E59-A3C3-C1F4BFAC277A}"/>
              </a:ext>
            </a:extLst>
          </p:cNvPr>
          <p:cNvSpPr txBox="1"/>
          <p:nvPr/>
        </p:nvSpPr>
        <p:spPr>
          <a:xfrm>
            <a:off x="3512260" y="1479289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447E22-BD50-378C-C75D-4B9FB6DA9EB2}"/>
              </a:ext>
            </a:extLst>
          </p:cNvPr>
          <p:cNvSpPr/>
          <p:nvPr/>
        </p:nvSpPr>
        <p:spPr>
          <a:xfrm>
            <a:off x="10442713" y="4558748"/>
            <a:ext cx="1948070" cy="182880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3F9DD-BA48-7202-00AD-A5D6DD990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587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FB05CE1-6EBD-B6DC-D82C-C750A3FA4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484" y="7132194"/>
            <a:ext cx="3697758" cy="732889"/>
          </a:xfrm>
          <a:prstGeom prst="rect">
            <a:avLst/>
          </a:prstGeom>
          <a:ln w="38100">
            <a:solidFill>
              <a:schemeClr val="accent6"/>
            </a:solidFill>
            <a:prstDash val="dash"/>
          </a:ln>
        </p:spPr>
      </p:pic>
      <p:pic>
        <p:nvPicPr>
          <p:cNvPr id="4" name="pipeline_4.png" descr="pipeline_4.png">
            <a:extLst>
              <a:ext uri="{FF2B5EF4-FFF2-40B4-BE49-F238E27FC236}">
                <a16:creationId xmlns:a16="http://schemas.microsoft.com/office/drawing/2014/main" id="{5408A809-5E28-8A4F-B976-47AF5790C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60" y="2418672"/>
            <a:ext cx="12792245" cy="4657888"/>
          </a:xfrm>
          <a:prstGeom prst="rect">
            <a:avLst/>
          </a:prstGeom>
          <a:ln w="12700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7FB1A-F667-5E59-A3C3-C1F4BFAC277A}"/>
              </a:ext>
            </a:extLst>
          </p:cNvPr>
          <p:cNvSpPr txBox="1"/>
          <p:nvPr/>
        </p:nvSpPr>
        <p:spPr>
          <a:xfrm>
            <a:off x="3512260" y="1440355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BB10-6EF3-C9BF-BAF2-25E7B9C9B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913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19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FB05CE1-6EBD-B6DC-D82C-C750A3FA4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484" y="7132194"/>
            <a:ext cx="3697758" cy="732889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4" name="pipeline_4.png" descr="pipeline_4.png">
            <a:extLst>
              <a:ext uri="{FF2B5EF4-FFF2-40B4-BE49-F238E27FC236}">
                <a16:creationId xmlns:a16="http://schemas.microsoft.com/office/drawing/2014/main" id="{5408A809-5E28-8A4F-B976-47AF5790C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60" y="2418672"/>
            <a:ext cx="12792245" cy="4657888"/>
          </a:xfrm>
          <a:prstGeom prst="rect">
            <a:avLst/>
          </a:prstGeom>
          <a:ln w="12700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7FB1A-F667-5E59-A3C3-C1F4BFAC277A}"/>
              </a:ext>
            </a:extLst>
          </p:cNvPr>
          <p:cNvSpPr txBox="1"/>
          <p:nvPr/>
        </p:nvSpPr>
        <p:spPr>
          <a:xfrm>
            <a:off x="3512260" y="1440355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pic>
        <p:nvPicPr>
          <p:cNvPr id="2" name="model_guiding_after.png" descr="model_guiding_after.png">
            <a:extLst>
              <a:ext uri="{FF2B5EF4-FFF2-40B4-BE49-F238E27FC236}">
                <a16:creationId xmlns:a16="http://schemas.microsoft.com/office/drawing/2014/main" id="{82CA52D0-50F0-C68B-DB9E-D01EC723C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270" y="6017933"/>
            <a:ext cx="2282091" cy="2228521"/>
          </a:xfrm>
          <a:prstGeom prst="rect">
            <a:avLst/>
          </a:prstGeom>
          <a:ln w="38100">
            <a:solidFill>
              <a:schemeClr val="accent6"/>
            </a:solidFill>
            <a:prstDash val="dash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4DBA5-9F9B-5BA5-4C0B-8636927616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64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Overview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57F704-53B7-FFB3-344C-32DA5ECAF4F4}"/>
              </a:ext>
            </a:extLst>
          </p:cNvPr>
          <p:cNvSpPr txBox="1">
            <a:spLocks/>
          </p:cNvSpPr>
          <p:nvPr/>
        </p:nvSpPr>
        <p:spPr bwMode="auto">
          <a:xfrm>
            <a:off x="508182" y="2742244"/>
            <a:ext cx="12494766" cy="517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2" tIns="50792" rIns="50792" bIns="50792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Part 1</a:t>
            </a:r>
          </a:p>
          <a:p>
            <a:pPr marL="0" indent="0">
              <a:buNone/>
            </a:pP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Nice applications of visual explanations</a:t>
            </a:r>
          </a:p>
          <a:p>
            <a:pPr marL="1069975" lvl="1" indent="-685800"/>
            <a:r>
              <a:rPr lang="en-GB" sz="42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with visual explanations [Rao et al. `23, Parchami et al. `24]</a:t>
            </a:r>
            <a:endParaRPr lang="en-GB" sz="42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Part 2</a:t>
            </a:r>
          </a:p>
          <a:p>
            <a:pPr marL="0" indent="0">
              <a:buNone/>
            </a:pP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Impact of training paradigm on visual explanations [Gairola et al. `24]</a:t>
            </a:r>
          </a:p>
          <a:p>
            <a:pPr marL="0" indent="0">
              <a:buNone/>
            </a:pPr>
            <a:endParaRPr lang="en-GB" sz="48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>
              <a:buNone/>
            </a:pPr>
            <a:endParaRPr lang="en-GB" sz="4800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7804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sp>
        <p:nvSpPr>
          <p:cNvPr id="6" name="Effective Guidance">
            <a:extLst>
              <a:ext uri="{FF2B5EF4-FFF2-40B4-BE49-F238E27FC236}">
                <a16:creationId xmlns:a16="http://schemas.microsoft.com/office/drawing/2014/main" id="{8FED0251-8B72-4844-65B3-F58432FD877D}"/>
              </a:ext>
            </a:extLst>
          </p:cNvPr>
          <p:cNvSpPr txBox="1"/>
          <p:nvPr/>
        </p:nvSpPr>
        <p:spPr>
          <a:xfrm>
            <a:off x="7076500" y="1591514"/>
            <a:ext cx="3310201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5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sz="48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Effective </a:t>
            </a:r>
            <a:r>
              <a:rPr sz="4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Guidance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97D34FD-E760-5AC0-28F1-8BA693D2A6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1" r="61707" b="37845"/>
          <a:stretch>
            <a:fillRect/>
          </a:stretch>
        </p:blipFill>
        <p:spPr>
          <a:xfrm>
            <a:off x="1907178" y="2254229"/>
            <a:ext cx="8019221" cy="6124340"/>
          </a:xfrm>
          <a:prstGeom prst="rect">
            <a:avLst/>
          </a:prstGeom>
          <a:ln w="12700"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A20B9-22EB-7FB8-EB93-222D14A04C49}"/>
              </a:ext>
            </a:extLst>
          </p:cNvPr>
          <p:cNvSpPr txBox="1"/>
          <p:nvPr/>
        </p:nvSpPr>
        <p:spPr>
          <a:xfrm>
            <a:off x="298121" y="1648261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48091-D918-AC74-4ADE-A32DFCD430E2}"/>
              </a:ext>
            </a:extLst>
          </p:cNvPr>
          <p:cNvSpPr txBox="1"/>
          <p:nvPr/>
        </p:nvSpPr>
        <p:spPr>
          <a:xfrm>
            <a:off x="10386701" y="4784489"/>
            <a:ext cx="22135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VOC `07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70B82-5E55-B00E-3F78-5AC48C9BC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484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sp>
        <p:nvSpPr>
          <p:cNvPr id="6" name="Effective Guidance">
            <a:extLst>
              <a:ext uri="{FF2B5EF4-FFF2-40B4-BE49-F238E27FC236}">
                <a16:creationId xmlns:a16="http://schemas.microsoft.com/office/drawing/2014/main" id="{8FED0251-8B72-4844-65B3-F58432FD877D}"/>
              </a:ext>
            </a:extLst>
          </p:cNvPr>
          <p:cNvSpPr txBox="1"/>
          <p:nvPr/>
        </p:nvSpPr>
        <p:spPr>
          <a:xfrm>
            <a:off x="7076500" y="1591514"/>
            <a:ext cx="3310201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5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sz="48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Effective </a:t>
            </a:r>
            <a:r>
              <a:rPr sz="4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Guidance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A20B9-22EB-7FB8-EB93-222D14A04C49}"/>
              </a:ext>
            </a:extLst>
          </p:cNvPr>
          <p:cNvSpPr txBox="1"/>
          <p:nvPr/>
        </p:nvSpPr>
        <p:spPr>
          <a:xfrm>
            <a:off x="298121" y="1648261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F6FF27B-220F-2DDA-3B82-27D8DEBA0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133" y="3650158"/>
            <a:ext cx="9761185" cy="3786157"/>
          </a:xfrm>
          <a:prstGeom prst="rect">
            <a:avLst/>
          </a:prstGeom>
          <a:ln w="12700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D1DE9-3F31-C8DC-07F1-0AA8559B595D}"/>
              </a:ext>
            </a:extLst>
          </p:cNvPr>
          <p:cNvSpPr txBox="1"/>
          <p:nvPr/>
        </p:nvSpPr>
        <p:spPr>
          <a:xfrm>
            <a:off x="3392247" y="2730813"/>
            <a:ext cx="6592956" cy="769441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“Right for the right reasons”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86A14-3712-3293-B0E3-A81A61F6DAE1}"/>
              </a:ext>
            </a:extLst>
          </p:cNvPr>
          <p:cNvSpPr txBox="1"/>
          <p:nvPr/>
        </p:nvSpPr>
        <p:spPr>
          <a:xfrm>
            <a:off x="5581950" y="7448637"/>
            <a:ext cx="22135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Waterbirds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E5FF8-B64A-82AA-F791-314DA2A13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1890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sp>
        <p:nvSpPr>
          <p:cNvPr id="6" name="Effective Guidance">
            <a:extLst>
              <a:ext uri="{FF2B5EF4-FFF2-40B4-BE49-F238E27FC236}">
                <a16:creationId xmlns:a16="http://schemas.microsoft.com/office/drawing/2014/main" id="{8FED0251-8B72-4844-65B3-F58432FD877D}"/>
              </a:ext>
            </a:extLst>
          </p:cNvPr>
          <p:cNvSpPr txBox="1"/>
          <p:nvPr/>
        </p:nvSpPr>
        <p:spPr>
          <a:xfrm>
            <a:off x="7099745" y="1591514"/>
            <a:ext cx="3263713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5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lang="en-US" sz="48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Efficient</a:t>
            </a:r>
            <a:r>
              <a:rPr sz="48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Guidance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A20B9-22EB-7FB8-EB93-222D14A04C49}"/>
              </a:ext>
            </a:extLst>
          </p:cNvPr>
          <p:cNvSpPr txBox="1"/>
          <p:nvPr/>
        </p:nvSpPr>
        <p:spPr>
          <a:xfrm>
            <a:off x="298121" y="1648261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D474CFF-EA06-89AC-B8B9-B5211774DD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756" t="63151" r="30094" b="22212"/>
          <a:stretch>
            <a:fillRect/>
          </a:stretch>
        </p:blipFill>
        <p:spPr>
          <a:xfrm>
            <a:off x="3594598" y="3523376"/>
            <a:ext cx="5533903" cy="49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9AE330-86E3-955C-16AE-B1958ACF34B4}"/>
              </a:ext>
            </a:extLst>
          </p:cNvPr>
          <p:cNvSpPr txBox="1"/>
          <p:nvPr/>
        </p:nvSpPr>
        <p:spPr>
          <a:xfrm>
            <a:off x="3392247" y="2730813"/>
            <a:ext cx="6592956" cy="769441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Coarser </a:t>
            </a:r>
            <a:r>
              <a:rPr lang="en-GB" sz="44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BBoxes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– Dilated by xx%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5FB9E0-4301-7078-BCC3-8DF6039FB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8903" r="25003" b="19793"/>
          <a:stretch/>
        </p:blipFill>
        <p:spPr>
          <a:xfrm>
            <a:off x="11584626" y="7605007"/>
            <a:ext cx="1011893" cy="1404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541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981765"/>
            <a:ext cx="1259973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Summary so far - </a:t>
            </a:r>
          </a:p>
          <a:p>
            <a:endParaRPr lang="en-GB" sz="4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We can leverage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low-cost human annotations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and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visual explanations 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to guide models to be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“right for the right reasons”.</a:t>
            </a:r>
          </a:p>
        </p:txBody>
      </p:sp>
    </p:spTree>
    <p:extLst>
      <p:ext uri="{BB962C8B-B14F-4D97-AF65-F5344CB8AC3E}">
        <p14:creationId xmlns:p14="http://schemas.microsoft.com/office/powerpoint/2010/main" val="2812636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516817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Extension to Knowledge Distillation (or KD)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4A885-9547-8568-FA45-83EA274C6D95}"/>
              </a:ext>
            </a:extLst>
          </p:cNvPr>
          <p:cNvSpPr txBox="1"/>
          <p:nvPr/>
        </p:nvSpPr>
        <p:spPr>
          <a:xfrm>
            <a:off x="60234" y="2608648"/>
            <a:ext cx="1282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>
              <a:buNone/>
            </a:pPr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Vanilla KD simply matches the logits between teacher and student for every input.</a:t>
            </a:r>
          </a:p>
        </p:txBody>
      </p:sp>
      <p:pic>
        <p:nvPicPr>
          <p:cNvPr id="5" name="Picture 4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3CE82E5E-EF70-D993-C1BE-E24B8ED96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465" y="3826324"/>
            <a:ext cx="8272282" cy="1553885"/>
          </a:xfrm>
          <a:prstGeom prst="rect">
            <a:avLst/>
          </a:prstGeom>
          <a:ln w="38100">
            <a:solidFill>
              <a:schemeClr val="accent6"/>
            </a:solidFill>
            <a:prstDash val="dash"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360E0F-9297-1025-07B9-2A801F420C84}"/>
              </a:ext>
            </a:extLst>
          </p:cNvPr>
          <p:cNvSpPr/>
          <p:nvPr/>
        </p:nvSpPr>
        <p:spPr>
          <a:xfrm>
            <a:off x="4417017" y="6654146"/>
            <a:ext cx="1549831" cy="8679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8BBF033-A034-8BDB-8B63-CDB59C17ACC4}"/>
              </a:ext>
            </a:extLst>
          </p:cNvPr>
          <p:cNvSpPr/>
          <p:nvPr/>
        </p:nvSpPr>
        <p:spPr>
          <a:xfrm>
            <a:off x="6963721" y="6762520"/>
            <a:ext cx="1290234" cy="6955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B6914-54D6-8305-F0DB-0C40389525A4}"/>
              </a:ext>
            </a:extLst>
          </p:cNvPr>
          <p:cNvSpPr txBox="1"/>
          <p:nvPr/>
        </p:nvSpPr>
        <p:spPr>
          <a:xfrm>
            <a:off x="4546815" y="6734155"/>
            <a:ext cx="1290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Teacher</a:t>
            </a:r>
            <a:endParaRPr lang="en-DE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69105-1F3A-BC3F-7939-BE052D07550B}"/>
              </a:ext>
            </a:extLst>
          </p:cNvPr>
          <p:cNvSpPr txBox="1"/>
          <p:nvPr/>
        </p:nvSpPr>
        <p:spPr>
          <a:xfrm>
            <a:off x="6963721" y="6718078"/>
            <a:ext cx="1290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Student</a:t>
            </a:r>
            <a:endParaRPr lang="en-DE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BA345-3F62-1F5F-4299-039BBBCFDDA4}"/>
              </a:ext>
            </a:extLst>
          </p:cNvPr>
          <p:cNvSpPr txBox="1"/>
          <p:nvPr/>
        </p:nvSpPr>
        <p:spPr>
          <a:xfrm>
            <a:off x="5042761" y="7993834"/>
            <a:ext cx="2983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x</a:t>
            </a:r>
            <a:endParaRPr lang="en-DE" sz="4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68E7B-2F58-77B6-BBFF-5FE8EA5BFC92}"/>
              </a:ext>
            </a:extLst>
          </p:cNvPr>
          <p:cNvCxnSpPr>
            <a:cxnSpLocks/>
          </p:cNvCxnSpPr>
          <p:nvPr/>
        </p:nvCxnSpPr>
        <p:spPr>
          <a:xfrm flipV="1">
            <a:off x="5191932" y="7653556"/>
            <a:ext cx="0" cy="5801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502BCB-78FE-2F5D-5B82-931155246F65}"/>
              </a:ext>
            </a:extLst>
          </p:cNvPr>
          <p:cNvSpPr txBox="1"/>
          <p:nvPr/>
        </p:nvSpPr>
        <p:spPr>
          <a:xfrm>
            <a:off x="7501315" y="7927170"/>
            <a:ext cx="2983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x</a:t>
            </a:r>
            <a:endParaRPr lang="en-DE" sz="4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467114-6787-44FB-8C08-945AF67E5220}"/>
              </a:ext>
            </a:extLst>
          </p:cNvPr>
          <p:cNvCxnSpPr>
            <a:cxnSpLocks/>
          </p:cNvCxnSpPr>
          <p:nvPr/>
        </p:nvCxnSpPr>
        <p:spPr>
          <a:xfrm flipV="1">
            <a:off x="7650486" y="7586892"/>
            <a:ext cx="0" cy="5801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9760E0A-A37F-7DB8-6BE9-9C15F933861B}"/>
              </a:ext>
            </a:extLst>
          </p:cNvPr>
          <p:cNvSpPr txBox="1"/>
          <p:nvPr/>
        </p:nvSpPr>
        <p:spPr>
          <a:xfrm>
            <a:off x="4742481" y="5753200"/>
            <a:ext cx="1094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P</a:t>
            </a:r>
            <a:r>
              <a:rPr lang="en-US" sz="4400" baseline="300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T</a:t>
            </a:r>
            <a:endParaRPr lang="en-DE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F7C5EC-4394-50EF-1C7C-0DC05E1BC744}"/>
              </a:ext>
            </a:extLst>
          </p:cNvPr>
          <p:cNvSpPr txBox="1"/>
          <p:nvPr/>
        </p:nvSpPr>
        <p:spPr>
          <a:xfrm>
            <a:off x="7166165" y="5753790"/>
            <a:ext cx="1094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P</a:t>
            </a:r>
            <a:r>
              <a:rPr lang="en-US" sz="4400" baseline="300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S</a:t>
            </a:r>
            <a:endParaRPr lang="en-DE" sz="4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75B423-6443-6895-7426-7A898E4C05D0}"/>
              </a:ext>
            </a:extLst>
          </p:cNvPr>
          <p:cNvSpPr txBox="1"/>
          <p:nvPr/>
        </p:nvSpPr>
        <p:spPr>
          <a:xfrm>
            <a:off x="6047797" y="6138510"/>
            <a:ext cx="1094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D</a:t>
            </a:r>
            <a:r>
              <a:rPr lang="en-US" sz="4400" baseline="-250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KL</a:t>
            </a:r>
            <a:endParaRPr lang="en-DE" sz="44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2272531-1D3D-63AE-CD4D-601D7A307677}"/>
              </a:ext>
            </a:extLst>
          </p:cNvPr>
          <p:cNvCxnSpPr>
            <a:cxnSpLocks/>
          </p:cNvCxnSpPr>
          <p:nvPr/>
        </p:nvCxnSpPr>
        <p:spPr>
          <a:xfrm flipV="1">
            <a:off x="5734334" y="6137920"/>
            <a:ext cx="1509148" cy="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0F1D7E0E-7BD5-659E-43E5-AF2FDB9113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9" name="Google Shape;138;p21">
            <a:extLst>
              <a:ext uri="{FF2B5EF4-FFF2-40B4-BE49-F238E27FC236}">
                <a16:creationId xmlns:a16="http://schemas.microsoft.com/office/drawing/2014/main" id="{F5B4A8F6-71B9-0ABC-AC0F-5E87A13E9803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225FBA-1DC8-21B5-3DE1-3F36816C6EC1}"/>
              </a:ext>
            </a:extLst>
          </p:cNvPr>
          <p:cNvSpPr txBox="1"/>
          <p:nvPr/>
        </p:nvSpPr>
        <p:spPr>
          <a:xfrm>
            <a:off x="3560324" y="6762520"/>
            <a:ext cx="905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❄️</a:t>
            </a:r>
            <a:endParaRPr lang="en-DE" sz="5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1A9039-AFEB-DC23-FA08-441A02F10142}"/>
              </a:ext>
            </a:extLst>
          </p:cNvPr>
          <p:cNvSpPr txBox="1"/>
          <p:nvPr/>
        </p:nvSpPr>
        <p:spPr>
          <a:xfrm>
            <a:off x="8265942" y="6701002"/>
            <a:ext cx="905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🔥</a:t>
            </a:r>
            <a:endParaRPr lang="en-DE" sz="5400" dirty="0"/>
          </a:p>
        </p:txBody>
      </p:sp>
    </p:spTree>
    <p:extLst>
      <p:ext uri="{BB962C8B-B14F-4D97-AF65-F5344CB8AC3E}">
        <p14:creationId xmlns:p14="http://schemas.microsoft.com/office/powerpoint/2010/main" val="364819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Extension to Knowledge Distillation (or KD)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4A885-9547-8568-FA45-83EA274C6D95}"/>
              </a:ext>
            </a:extLst>
          </p:cNvPr>
          <p:cNvSpPr txBox="1"/>
          <p:nvPr/>
        </p:nvSpPr>
        <p:spPr>
          <a:xfrm>
            <a:off x="60234" y="2577649"/>
            <a:ext cx="1282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>
              <a:buNone/>
            </a:pPr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Vanilla KD simply matches the logits between teacher and student for every input.</a:t>
            </a:r>
          </a:p>
        </p:txBody>
      </p:sp>
      <p:pic>
        <p:nvPicPr>
          <p:cNvPr id="5" name="Picture 4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3CE82E5E-EF70-D993-C1BE-E24B8ED96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465" y="3795325"/>
            <a:ext cx="8272282" cy="1553885"/>
          </a:xfrm>
          <a:prstGeom prst="rect">
            <a:avLst/>
          </a:prstGeom>
          <a:ln w="38100">
            <a:solidFill>
              <a:schemeClr val="accent6"/>
            </a:solidFill>
            <a:prstDash val="dash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EFB7E-189E-99A1-EF40-B22000FBF322}"/>
              </a:ext>
            </a:extLst>
          </p:cNvPr>
          <p:cNvSpPr txBox="1"/>
          <p:nvPr/>
        </p:nvSpPr>
        <p:spPr>
          <a:xfrm>
            <a:off x="192982" y="5174908"/>
            <a:ext cx="12617247" cy="3191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Goal:</a:t>
            </a:r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 a student with the same accuracy as the teacher</a:t>
            </a:r>
          </a:p>
          <a:p>
            <a:pPr algn="ctr">
              <a:lnSpc>
                <a:spcPct val="150000"/>
              </a:lnSpc>
            </a:pPr>
            <a:r>
              <a:rPr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Recently [1]: </a:t>
            </a:r>
            <a:r>
              <a:rPr lang="en-US" sz="4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For long</a:t>
            </a:r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-enough distillation, the student can reach teacher’s accuracy.</a:t>
            </a:r>
          </a:p>
          <a:p>
            <a:pPr algn="ctr">
              <a:lnSpc>
                <a:spcPct val="150000"/>
              </a:lnSpc>
            </a:pPr>
            <a:r>
              <a:rPr lang="en-US" sz="4400" b="1" i="1" dirty="0">
                <a:solidFill>
                  <a:srgbClr val="000000"/>
                </a:solidFill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But does this indicate a successful distillation?</a:t>
            </a:r>
            <a:endParaRPr lang="en-US" sz="4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2CFB9-7384-E502-C489-CF441550273B}"/>
              </a:ext>
            </a:extLst>
          </p:cNvPr>
          <p:cNvSpPr txBox="1"/>
          <p:nvPr/>
        </p:nvSpPr>
        <p:spPr>
          <a:xfrm>
            <a:off x="192982" y="8356945"/>
            <a:ext cx="12023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[1] Beyer et al., Knowledge distillation: A good teacher is patient and consistent, CVPR 2022</a:t>
            </a:r>
            <a:endParaRPr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8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1EFDCD88-AE8E-A61A-F02A-F33C601FDF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235236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Extension to Knowledge Distillation (or KD)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4A885-9547-8568-FA45-83EA274C6D95}"/>
              </a:ext>
            </a:extLst>
          </p:cNvPr>
          <p:cNvSpPr txBox="1"/>
          <p:nvPr/>
        </p:nvSpPr>
        <p:spPr>
          <a:xfrm>
            <a:off x="60234" y="2577649"/>
            <a:ext cx="1282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>
              <a:buNone/>
            </a:pPr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Besides accuracy, a recent work [2] evaluate the `agreement` b/w the two models.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EFB7E-189E-99A1-EF40-B22000FBF322}"/>
              </a:ext>
            </a:extLst>
          </p:cNvPr>
          <p:cNvSpPr txBox="1"/>
          <p:nvPr/>
        </p:nvSpPr>
        <p:spPr>
          <a:xfrm>
            <a:off x="192982" y="5682739"/>
            <a:ext cx="12617247" cy="21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Despite matching accuracies, the agreement can be significantly lower.</a:t>
            </a:r>
          </a:p>
          <a:p>
            <a:pPr algn="ctr">
              <a:lnSpc>
                <a:spcPct val="150000"/>
              </a:lnSpc>
            </a:pPr>
            <a:r>
              <a:rPr lang="en-US" sz="44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There can be a </a:t>
            </a:r>
            <a:r>
              <a:rPr lang="en-US" sz="4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disparity between the two f</a:t>
            </a:r>
            <a:r>
              <a:rPr lang="en-US" sz="4400" b="1" i="1" dirty="0">
                <a:solidFill>
                  <a:srgbClr val="000000"/>
                </a:solidFill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unctions </a:t>
            </a:r>
            <a:r>
              <a:rPr lang="en-US" sz="4400" i="1" dirty="0">
                <a:solidFill>
                  <a:srgbClr val="000000"/>
                </a:solidFill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despite having same accuracy.</a:t>
            </a:r>
            <a:endParaRPr lang="en-US" sz="44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2CFB9-7384-E502-C489-CF441550273B}"/>
              </a:ext>
            </a:extLst>
          </p:cNvPr>
          <p:cNvSpPr txBox="1"/>
          <p:nvPr/>
        </p:nvSpPr>
        <p:spPr>
          <a:xfrm>
            <a:off x="192982" y="8356945"/>
            <a:ext cx="12023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[2] Stanton et al., Does Knowledge Distillation Really Work?, </a:t>
            </a:r>
            <a:r>
              <a:rPr lang="en-US" sz="2400" dirty="0" err="1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NeurIPS</a:t>
            </a:r>
            <a:r>
              <a:rPr lang="en-US" sz="2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 2021</a:t>
            </a:r>
            <a:endParaRPr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8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1EFDCD88-AE8E-A61A-F02A-F33C601F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pic>
        <p:nvPicPr>
          <p:cNvPr id="6" name="Picture 5" descr="A green check marks in squares&#10;&#10;Description automatically generated">
            <a:extLst>
              <a:ext uri="{FF2B5EF4-FFF2-40B4-BE49-F238E27FC236}">
                <a16:creationId xmlns:a16="http://schemas.microsoft.com/office/drawing/2014/main" id="{285A769B-1AFA-20C3-FE3B-62EF41525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8" y="3892181"/>
            <a:ext cx="5064806" cy="12448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BE7789-FB6E-D8F0-562C-7E8AA59EC0EB}"/>
              </a:ext>
            </a:extLst>
          </p:cNvPr>
          <p:cNvSpPr txBox="1"/>
          <p:nvPr/>
        </p:nvSpPr>
        <p:spPr>
          <a:xfrm>
            <a:off x="2974833" y="3685384"/>
            <a:ext cx="1596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Teacher</a:t>
            </a:r>
            <a:endParaRPr lang="en-DE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16F11-A3A9-A11E-9E69-19C3C3A3D546}"/>
              </a:ext>
            </a:extLst>
          </p:cNvPr>
          <p:cNvSpPr txBox="1"/>
          <p:nvPr/>
        </p:nvSpPr>
        <p:spPr>
          <a:xfrm>
            <a:off x="2974832" y="4410678"/>
            <a:ext cx="1596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Student</a:t>
            </a:r>
            <a:endParaRPr lang="en-DE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752B5-43B7-CFF7-DD4C-FFAF94F60C0A}"/>
              </a:ext>
            </a:extLst>
          </p:cNvPr>
          <p:cNvSpPr txBox="1"/>
          <p:nvPr/>
        </p:nvSpPr>
        <p:spPr>
          <a:xfrm>
            <a:off x="5765449" y="3246184"/>
            <a:ext cx="2676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Test Samples</a:t>
            </a:r>
            <a:endParaRPr lang="en-DE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EF15F-9AB1-F850-C557-6ABFB2EE0190}"/>
              </a:ext>
            </a:extLst>
          </p:cNvPr>
          <p:cNvSpPr txBox="1"/>
          <p:nvPr/>
        </p:nvSpPr>
        <p:spPr>
          <a:xfrm>
            <a:off x="3445961" y="4903291"/>
            <a:ext cx="731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ngsana New" panose="02020603050405020304" pitchFamily="18" charset="-34"/>
                <a:ea typeface="Noto Sans" panose="020B0502040504020204" pitchFamily="34" charset="0"/>
                <a:cs typeface="Angsana New" panose="02020603050405020304" pitchFamily="18" charset="-34"/>
              </a:rPr>
              <a:t>Both 66% accurate, only 33% agreement.</a:t>
            </a:r>
            <a:endParaRPr lang="en-DE" sz="4400" dirty="0"/>
          </a:p>
        </p:txBody>
      </p:sp>
    </p:spTree>
    <p:extLst>
      <p:ext uri="{BB962C8B-B14F-4D97-AF65-F5344CB8AC3E}">
        <p14:creationId xmlns:p14="http://schemas.microsoft.com/office/powerpoint/2010/main" val="3264943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Explanation enhanced knowledge distillation - 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44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E82449A1-10C9-D5A4-D2B9-149196EEA0D7}"/>
              </a:ext>
            </a:extLst>
          </p:cNvPr>
          <p:cNvSpPr txBox="1">
            <a:spLocks/>
          </p:cNvSpPr>
          <p:nvPr/>
        </p:nvSpPr>
        <p:spPr>
          <a:xfrm>
            <a:off x="238936" y="2447875"/>
            <a:ext cx="12105464" cy="1753935"/>
          </a:xfrm>
          <a:prstGeom prst="rect">
            <a:avLst/>
          </a:prstGeom>
        </p:spPr>
        <p:txBody>
          <a:bodyPr vert="horz" lIns="71437" tIns="71437" rIns="71437" bIns="71437" rtlCol="0" anchor="t">
            <a:no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Leverage model guidance via pre-trained (teacher) models,</a:t>
            </a:r>
          </a:p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explore the benefits of simply optimizing for explanation similarity</a:t>
            </a:r>
          </a:p>
          <a:p>
            <a:pPr marL="1474470" lvl="1" indent="-712470" algn="ctr">
              <a:buFont typeface="Courier New"/>
              <a:buChar char="o"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Font typeface="Arial" panose="020B0604020202020204" pitchFamily="34" charset="0"/>
              <a:buNone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Picture 6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6BC38922-144C-7A96-ED51-27EF256C1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487" y="4371543"/>
            <a:ext cx="4219165" cy="660543"/>
          </a:xfrm>
          <a:prstGeom prst="rect">
            <a:avLst/>
          </a:prstGeom>
        </p:spPr>
      </p:pic>
      <p:pic>
        <p:nvPicPr>
          <p:cNvPr id="8" name="Picture 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B809FC67-C16E-5164-C43B-16466F72E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47" y="5277765"/>
            <a:ext cx="10146168" cy="638248"/>
          </a:xfrm>
          <a:prstGeom prst="rect">
            <a:avLst/>
          </a:prstGeom>
        </p:spPr>
      </p:pic>
      <p:pic>
        <p:nvPicPr>
          <p:cNvPr id="3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E54ECE33-3D54-4D09-B075-9801E0DD39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3101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Explanation enhanced knowledge distillation - 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44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E82449A1-10C9-D5A4-D2B9-149196EEA0D7}"/>
              </a:ext>
            </a:extLst>
          </p:cNvPr>
          <p:cNvSpPr txBox="1">
            <a:spLocks/>
          </p:cNvSpPr>
          <p:nvPr/>
        </p:nvSpPr>
        <p:spPr>
          <a:xfrm>
            <a:off x="238936" y="2447875"/>
            <a:ext cx="12105464" cy="1753935"/>
          </a:xfrm>
          <a:prstGeom prst="rect">
            <a:avLst/>
          </a:prstGeom>
        </p:spPr>
        <p:txBody>
          <a:bodyPr vert="horz" lIns="71437" tIns="71437" rIns="71437" bIns="71437" rtlCol="0" anchor="t">
            <a:no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Leverage model guidance via pre-trained (teacher) models,</a:t>
            </a:r>
          </a:p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explore the benefits of simply optimizing for explanation similarity</a:t>
            </a:r>
          </a:p>
          <a:p>
            <a:pPr marL="1474470" lvl="1" indent="-712470" algn="ctr">
              <a:buFont typeface="Courier New"/>
              <a:buChar char="o"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Font typeface="Arial" panose="020B0604020202020204" pitchFamily="34" charset="0"/>
              <a:buNone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Picture 6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6BC38922-144C-7A96-ED51-27EF256C1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487" y="4371543"/>
            <a:ext cx="4219165" cy="660543"/>
          </a:xfrm>
          <a:prstGeom prst="rect">
            <a:avLst/>
          </a:prstGeom>
        </p:spPr>
      </p:pic>
      <p:pic>
        <p:nvPicPr>
          <p:cNvPr id="8" name="Picture 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B809FC67-C16E-5164-C43B-16466F72E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47" y="5277765"/>
            <a:ext cx="10146168" cy="638248"/>
          </a:xfrm>
          <a:prstGeom prst="rect">
            <a:avLst/>
          </a:prstGeom>
        </p:spPr>
      </p:pic>
      <p:pic>
        <p:nvPicPr>
          <p:cNvPr id="3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E54ECE33-3D54-4D09-B075-9801E0DD39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4DCCE-4606-621A-3F19-6ECB05D24B75}"/>
              </a:ext>
            </a:extLst>
          </p:cNvPr>
          <p:cNvSpPr txBox="1"/>
          <p:nvPr/>
        </p:nvSpPr>
        <p:spPr>
          <a:xfrm>
            <a:off x="-160847" y="6240689"/>
            <a:ext cx="13324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algn="ctr">
              <a:buNone/>
            </a:pPr>
            <a:r>
              <a:rPr lang="en-US" sz="4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Goal: </a:t>
            </a: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Achieve Faithful KD</a:t>
            </a:r>
            <a:endParaRPr lang="en-US" sz="4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None/>
            </a:pP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Faithful KD 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looks beyond accuracy, aiming for </a:t>
            </a:r>
            <a:r>
              <a:rPr lang="en-US" sz="4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functionally similar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 Teacher and Student.</a:t>
            </a:r>
            <a:endParaRPr lang="en-US" sz="4200" dirty="0"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105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29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Explanation enhanced knowledge distillation - 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44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E82449A1-10C9-D5A4-D2B9-149196EEA0D7}"/>
              </a:ext>
            </a:extLst>
          </p:cNvPr>
          <p:cNvSpPr txBox="1">
            <a:spLocks/>
          </p:cNvSpPr>
          <p:nvPr/>
        </p:nvSpPr>
        <p:spPr>
          <a:xfrm>
            <a:off x="238936" y="2447875"/>
            <a:ext cx="12105464" cy="1753935"/>
          </a:xfrm>
          <a:prstGeom prst="rect">
            <a:avLst/>
          </a:prstGeom>
        </p:spPr>
        <p:txBody>
          <a:bodyPr vert="horz" lIns="71437" tIns="71437" rIns="71437" bIns="71437" rtlCol="0" anchor="t">
            <a:no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Leverage model guidance via pre-trained (teacher) models,</a:t>
            </a:r>
          </a:p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explore the benefits of simply optimizing for explanation similarity</a:t>
            </a:r>
          </a:p>
          <a:p>
            <a:pPr marL="1474470" lvl="1" indent="-712470" algn="ctr">
              <a:buFont typeface="Courier New"/>
              <a:buChar char="o"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Font typeface="Arial" panose="020B0604020202020204" pitchFamily="34" charset="0"/>
              <a:buNone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Picture 6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6BC38922-144C-7A96-ED51-27EF256C1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487" y="4371543"/>
            <a:ext cx="4219165" cy="660543"/>
          </a:xfrm>
          <a:prstGeom prst="rect">
            <a:avLst/>
          </a:prstGeom>
        </p:spPr>
      </p:pic>
      <p:pic>
        <p:nvPicPr>
          <p:cNvPr id="8" name="Picture 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B809FC67-C16E-5164-C43B-16466F72E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47" y="5277765"/>
            <a:ext cx="10146168" cy="638248"/>
          </a:xfrm>
          <a:prstGeom prst="rect">
            <a:avLst/>
          </a:prstGeom>
        </p:spPr>
      </p:pic>
      <p:pic>
        <p:nvPicPr>
          <p:cNvPr id="3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E54ECE33-3D54-4D09-B075-9801E0DD39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4DCCE-4606-621A-3F19-6ECB05D24B75}"/>
              </a:ext>
            </a:extLst>
          </p:cNvPr>
          <p:cNvSpPr txBox="1"/>
          <p:nvPr/>
        </p:nvSpPr>
        <p:spPr>
          <a:xfrm>
            <a:off x="-160847" y="6240689"/>
            <a:ext cx="13324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algn="ctr">
              <a:buNone/>
            </a:pPr>
            <a:r>
              <a:rPr lang="en-US" sz="4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Goal: </a:t>
            </a: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Achieve Faithful KD</a:t>
            </a:r>
            <a:endParaRPr lang="en-US" sz="4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None/>
            </a:pP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Faithful KD 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looks beyond accuracy, aiming for </a:t>
            </a:r>
            <a:r>
              <a:rPr lang="en-US" sz="4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functionally similar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 Teacher and Student.</a:t>
            </a:r>
            <a:endParaRPr lang="en-US" sz="4200" dirty="0"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88F1E3-49FB-F218-3DD5-E90067234B09}"/>
              </a:ext>
            </a:extLst>
          </p:cNvPr>
          <p:cNvSpPr/>
          <p:nvPr/>
        </p:nvSpPr>
        <p:spPr>
          <a:xfrm>
            <a:off x="802105" y="4197974"/>
            <a:ext cx="11598442" cy="2155081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9857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4047301"/>
            <a:ext cx="12545558" cy="16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Short Background on Interpretability and XAI (explainable Artificial Intelligence) for Vision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561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Explanation enhanced knowledge distillation - 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44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E82449A1-10C9-D5A4-D2B9-149196EEA0D7}"/>
              </a:ext>
            </a:extLst>
          </p:cNvPr>
          <p:cNvSpPr txBox="1">
            <a:spLocks/>
          </p:cNvSpPr>
          <p:nvPr/>
        </p:nvSpPr>
        <p:spPr>
          <a:xfrm>
            <a:off x="238936" y="2447875"/>
            <a:ext cx="12105464" cy="1753935"/>
          </a:xfrm>
          <a:prstGeom prst="rect">
            <a:avLst/>
          </a:prstGeom>
        </p:spPr>
        <p:txBody>
          <a:bodyPr vert="horz" lIns="71437" tIns="71437" rIns="71437" bIns="71437" rtlCol="0" anchor="t">
            <a:no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Leverage model guidance via pre-trained (teacher) models,</a:t>
            </a:r>
          </a:p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explore the benefits of simply optimizing for explanation similarity</a:t>
            </a:r>
          </a:p>
          <a:p>
            <a:pPr marL="1474470" lvl="1" indent="-712470" algn="ctr">
              <a:buFont typeface="Courier New"/>
              <a:buChar char="o"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Font typeface="Arial" panose="020B0604020202020204" pitchFamily="34" charset="0"/>
              <a:buNone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774A6-5E97-4BA7-4CB0-D5FC3C4B2A90}"/>
              </a:ext>
            </a:extLst>
          </p:cNvPr>
          <p:cNvSpPr txBox="1"/>
          <p:nvPr/>
        </p:nvSpPr>
        <p:spPr>
          <a:xfrm>
            <a:off x="614527" y="6295853"/>
            <a:ext cx="10665975" cy="21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4400" dirty="0">
                <a:solidFill>
                  <a:schemeClr val="accent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Label- and Parameter-free</a:t>
            </a:r>
          </a:p>
          <a:p>
            <a:pPr marL="685800" indent="-685800">
              <a:buFont typeface="Arial"/>
              <a:buChar char="•"/>
            </a:pPr>
            <a:r>
              <a:rPr lang="en-US" sz="4400" dirty="0">
                <a:solidFill>
                  <a:schemeClr val="accent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Model-agnostic</a:t>
            </a:r>
          </a:p>
          <a:p>
            <a:pPr marL="685800" indent="-685800">
              <a:buFont typeface="Arial"/>
              <a:buChar char="•"/>
            </a:pPr>
            <a:r>
              <a:rPr lang="en-US" sz="4400" dirty="0">
                <a:solidFill>
                  <a:schemeClr val="accent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Utilize existing explanation methods</a:t>
            </a:r>
          </a:p>
        </p:txBody>
      </p:sp>
      <p:pic>
        <p:nvPicPr>
          <p:cNvPr id="7" name="Picture 6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6BC38922-144C-7A96-ED51-27EF256C1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487" y="4371543"/>
            <a:ext cx="4219165" cy="660543"/>
          </a:xfrm>
          <a:prstGeom prst="rect">
            <a:avLst/>
          </a:prstGeom>
        </p:spPr>
      </p:pic>
      <p:pic>
        <p:nvPicPr>
          <p:cNvPr id="8" name="Picture 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B809FC67-C16E-5164-C43B-16466F72E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47" y="5277765"/>
            <a:ext cx="10146168" cy="638248"/>
          </a:xfrm>
          <a:prstGeom prst="rect">
            <a:avLst/>
          </a:prstGeom>
        </p:spPr>
      </p:pic>
      <p:pic>
        <p:nvPicPr>
          <p:cNvPr id="11" name="Picture 10" descr="A green circle with black text&#10;&#10;Description automatically generated">
            <a:extLst>
              <a:ext uri="{FF2B5EF4-FFF2-40B4-BE49-F238E27FC236}">
                <a16:creationId xmlns:a16="http://schemas.microsoft.com/office/drawing/2014/main" id="{9F64B0FC-940E-1132-ECE9-C2B697551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603" y="6477529"/>
            <a:ext cx="5397244" cy="17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10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Extension to Knowledge Distillation (or KD)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4A885-9547-8568-FA45-83EA274C6D95}"/>
              </a:ext>
            </a:extLst>
          </p:cNvPr>
          <p:cNvSpPr txBox="1"/>
          <p:nvPr/>
        </p:nvSpPr>
        <p:spPr>
          <a:xfrm>
            <a:off x="-173545" y="2842966"/>
            <a:ext cx="13324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algn="ctr">
              <a:buNone/>
            </a:pPr>
            <a:r>
              <a:rPr lang="en-US" sz="4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Goal: </a:t>
            </a: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Achieve Faithful KD</a:t>
            </a:r>
            <a:endParaRPr lang="en-US" sz="4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None/>
            </a:pP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Faithful KD 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looks beyond accuracy, aiming for </a:t>
            </a:r>
            <a:r>
              <a:rPr lang="en-US" sz="4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functionally similar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 Teacher and Student.</a:t>
            </a:r>
            <a:endParaRPr lang="en-US" sz="4200" dirty="0"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8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1EFDCD88-AE8E-A61A-F02A-F33C601F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36337-1CBE-8FAC-9340-98DF25B6D60F}"/>
              </a:ext>
            </a:extLst>
          </p:cNvPr>
          <p:cNvSpPr txBox="1"/>
          <p:nvPr/>
        </p:nvSpPr>
        <p:spPr>
          <a:xfrm>
            <a:off x="174649" y="4426991"/>
            <a:ext cx="6741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hangingPunct="1">
              <a:buFontTx/>
              <a:buNone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This implies:</a:t>
            </a:r>
          </a:p>
          <a:p>
            <a:pPr marL="1200150" lvl="1" indent="-742950" hangingPunct="1">
              <a:buFont typeface="+mj-lt"/>
              <a:buAutoNum type="arabicPeriod"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High teacher-student agreement.</a:t>
            </a:r>
            <a:endParaRPr lang="en-DE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22137-87B3-394F-41D6-4EFD19986AA5}"/>
              </a:ext>
            </a:extLst>
          </p:cNvPr>
          <p:cNvSpPr txBox="1"/>
          <p:nvPr/>
        </p:nvSpPr>
        <p:spPr>
          <a:xfrm>
            <a:off x="1063217" y="5434314"/>
            <a:ext cx="4964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Especially under limited-data settings</a:t>
            </a:r>
            <a:endParaRPr lang="en-DE" sz="3200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67FAF2-0C9A-F48C-699B-B006036AE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747" y="4422974"/>
            <a:ext cx="56261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11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Extension to Knowledge Distillation (or KD)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4A885-9547-8568-FA45-83EA274C6D95}"/>
              </a:ext>
            </a:extLst>
          </p:cNvPr>
          <p:cNvSpPr txBox="1"/>
          <p:nvPr/>
        </p:nvSpPr>
        <p:spPr>
          <a:xfrm>
            <a:off x="-173545" y="2842966"/>
            <a:ext cx="13324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algn="ctr">
              <a:buNone/>
            </a:pPr>
            <a:r>
              <a:rPr lang="en-US" sz="4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Goal: </a:t>
            </a: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Achieve Faithful KD</a:t>
            </a:r>
            <a:endParaRPr lang="en-US" sz="4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None/>
            </a:pP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Faithful KD 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looks beyond accuracy, aiming for </a:t>
            </a:r>
            <a:r>
              <a:rPr lang="en-US" sz="4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functionally similar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 Teacher and Student.</a:t>
            </a:r>
            <a:endParaRPr lang="en-US" sz="4200" dirty="0"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BCFC38-81CC-4753-C3F5-D4E605DC9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46" y="4216169"/>
            <a:ext cx="8264244" cy="4535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536337-1CBE-8FAC-9340-98DF25B6D60F}"/>
              </a:ext>
            </a:extLst>
          </p:cNvPr>
          <p:cNvSpPr txBox="1"/>
          <p:nvPr/>
        </p:nvSpPr>
        <p:spPr>
          <a:xfrm>
            <a:off x="174649" y="4426991"/>
            <a:ext cx="6741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hangingPunct="1">
              <a:buFontTx/>
              <a:buNone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This implies:</a:t>
            </a:r>
          </a:p>
          <a:p>
            <a:pPr marL="1200150" lvl="1" indent="-742950" hangingPunct="1">
              <a:buFont typeface="+mj-lt"/>
              <a:buAutoNum type="arabicPeriod"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High teacher-student agreement.</a:t>
            </a:r>
          </a:p>
          <a:p>
            <a:pPr marL="1200150" lvl="1" indent="-742950" hangingPunct="1">
              <a:buFont typeface="+mj-lt"/>
              <a:buAutoNum type="arabicPeriod"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Similar predictions, </a:t>
            </a:r>
            <a:r>
              <a:rPr lang="en-US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but for similar reasons</a:t>
            </a:r>
            <a:endParaRPr lang="en-DE" sz="36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5691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B363B-A897-4010-0C93-BDC730D82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353" y="4096513"/>
            <a:ext cx="6977837" cy="4821538"/>
          </a:xfrm>
          <a:prstGeom prst="rect">
            <a:avLst/>
          </a:prstGeom>
        </p:spPr>
      </p:pic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Extension to Knowledge Distillation (or KD)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4A885-9547-8568-FA45-83EA274C6D95}"/>
              </a:ext>
            </a:extLst>
          </p:cNvPr>
          <p:cNvSpPr txBox="1"/>
          <p:nvPr/>
        </p:nvSpPr>
        <p:spPr>
          <a:xfrm>
            <a:off x="-173545" y="2842966"/>
            <a:ext cx="13324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algn="ctr">
              <a:buNone/>
            </a:pPr>
            <a:r>
              <a:rPr lang="en-US" sz="4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Goal: </a:t>
            </a: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Achieve Faithful KD</a:t>
            </a:r>
            <a:endParaRPr lang="en-US" sz="4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 algn="ctr">
              <a:buNone/>
            </a:pPr>
            <a:r>
              <a:rPr lang="en-US" sz="4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Faithful KD 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looks beyond accuracy, aiming for </a:t>
            </a:r>
            <a:r>
              <a:rPr lang="en-US" sz="4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functionally similar</a:t>
            </a:r>
            <a:r>
              <a:rPr lang="en-US" sz="4200" dirty="0">
                <a:latin typeface="Angsana New" panose="02020603050405020304" pitchFamily="18" charset="-34"/>
                <a:cs typeface="Angsana New" panose="02020603050405020304" pitchFamily="18" charset="-34"/>
              </a:rPr>
              <a:t> Teacher and Student.</a:t>
            </a:r>
            <a:endParaRPr lang="en-US" sz="4200" dirty="0">
              <a:latin typeface="Angsana New" panose="02020603050405020304" pitchFamily="18" charset="-34"/>
              <a:ea typeface="Noto Sans" panose="020B0502040504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36337-1CBE-8FAC-9340-98DF25B6D60F}"/>
              </a:ext>
            </a:extLst>
          </p:cNvPr>
          <p:cNvSpPr txBox="1"/>
          <p:nvPr/>
        </p:nvSpPr>
        <p:spPr>
          <a:xfrm>
            <a:off x="174649" y="4426991"/>
            <a:ext cx="67417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0" hangingPunct="1">
              <a:buFontTx/>
              <a:buNone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This implies:</a:t>
            </a:r>
          </a:p>
          <a:p>
            <a:pPr marL="1200150" lvl="1" indent="-742950" hangingPunct="1">
              <a:buFont typeface="+mj-lt"/>
              <a:buAutoNum type="arabicPeriod"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High teacher-student agreement.</a:t>
            </a:r>
          </a:p>
          <a:p>
            <a:pPr marL="1200150" lvl="1" indent="-742950" hangingPunct="1">
              <a:buFont typeface="+mj-lt"/>
              <a:buAutoNum type="arabicPeriod"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Similar predictions, </a:t>
            </a:r>
            <a:r>
              <a:rPr lang="en-US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but for similar reasons.</a:t>
            </a:r>
          </a:p>
          <a:p>
            <a:pPr marL="1200150" lvl="1" indent="-742950" hangingPunct="1">
              <a:buFont typeface="+mj-lt"/>
              <a:buAutoNum type="arabicPeriod"/>
            </a:pP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Maintain the interpretability of the teacher.</a:t>
            </a:r>
            <a:endParaRPr lang="en-DE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5753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1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High agreement with teacher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E82449A1-10C9-D5A4-D2B9-149196EEA0D7}"/>
              </a:ext>
            </a:extLst>
          </p:cNvPr>
          <p:cNvSpPr txBox="1">
            <a:spLocks/>
          </p:cNvSpPr>
          <p:nvPr/>
        </p:nvSpPr>
        <p:spPr>
          <a:xfrm>
            <a:off x="238936" y="2447875"/>
            <a:ext cx="6688806" cy="3941248"/>
          </a:xfrm>
          <a:prstGeom prst="rect">
            <a:avLst/>
          </a:prstGeom>
        </p:spPr>
        <p:txBody>
          <a:bodyPr vert="horz" lIns="71437" tIns="71437" rIns="71437" bIns="71437" rtlCol="0" anchor="t">
            <a:no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indent="0">
              <a:buFont typeface="Arial" panose="020B0604020202020204" pitchFamily="34" charset="0"/>
              <a:buNone/>
            </a:pP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Setting: </a:t>
            </a: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ImageNet; RN34 -&gt; RN18</a:t>
            </a:r>
          </a:p>
          <a:p>
            <a:pPr marL="330200" indent="0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on varying amounts of data.</a:t>
            </a:r>
          </a:p>
          <a:p>
            <a:pPr marL="330200" indent="0">
              <a:buFont typeface="Arial" panose="020B0604020202020204" pitchFamily="34" charset="0"/>
              <a:buNone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30200" indent="0">
              <a:buFont typeface="Arial" panose="020B0604020202020204" pitchFamily="34" charset="0"/>
              <a:buNone/>
            </a:pPr>
            <a:endParaRPr lang="en-US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93BE4-93FF-473A-967D-AA6930FF2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781" y="2271637"/>
            <a:ext cx="6983409" cy="628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6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1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High agreement with teacher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E82449A1-10C9-D5A4-D2B9-149196EEA0D7}"/>
              </a:ext>
            </a:extLst>
          </p:cNvPr>
          <p:cNvSpPr txBox="1">
            <a:spLocks/>
          </p:cNvSpPr>
          <p:nvPr/>
        </p:nvSpPr>
        <p:spPr>
          <a:xfrm>
            <a:off x="228827" y="2906397"/>
            <a:ext cx="6688806" cy="1495122"/>
          </a:xfrm>
          <a:prstGeom prst="rect">
            <a:avLst/>
          </a:prstGeom>
        </p:spPr>
        <p:txBody>
          <a:bodyPr vert="horz" lIns="71437" tIns="71437" rIns="71437" bIns="71437" rtlCol="0" anchor="t">
            <a:no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indent="0">
              <a:buFont typeface="Arial" panose="020B0604020202020204" pitchFamily="34" charset="0"/>
              <a:buNone/>
            </a:pP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Setting: </a:t>
            </a: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ImageNet; RN34 -&gt; RN18</a:t>
            </a:r>
          </a:p>
          <a:p>
            <a:pPr marL="330200" indent="0">
              <a:buFont typeface="Arial" panose="020B0604020202020204" pitchFamily="34" charset="0"/>
              <a:buNone/>
            </a:pP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on varying amounts of data.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93BE4-93FF-473A-967D-AA6930FF2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781" y="2271637"/>
            <a:ext cx="6983409" cy="6287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FCF24B-2C39-C273-33D6-151BDF280406}"/>
              </a:ext>
            </a:extLst>
          </p:cNvPr>
          <p:cNvSpPr txBox="1"/>
          <p:nvPr/>
        </p:nvSpPr>
        <p:spPr>
          <a:xfrm>
            <a:off x="105023" y="5511639"/>
            <a:ext cx="6113152" cy="144655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txBody>
          <a:bodyPr wrap="square">
            <a:spAutoFit/>
          </a:bodyPr>
          <a:lstStyle/>
          <a:p>
            <a:pPr marL="330200" indent="0" algn="ctr">
              <a:buFont typeface="Arial" panose="020B0604020202020204" pitchFamily="34" charset="0"/>
              <a:buNone/>
            </a:pP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Larger gains for smaller distillation sizes.</a:t>
            </a:r>
          </a:p>
        </p:txBody>
      </p:sp>
    </p:spTree>
    <p:extLst>
      <p:ext uri="{BB962C8B-B14F-4D97-AF65-F5344CB8AC3E}">
        <p14:creationId xmlns:p14="http://schemas.microsoft.com/office/powerpoint/2010/main" val="3284818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2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Learning the right features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8FFD765E-D27B-286F-EA3E-FB2243EF8F93}"/>
              </a:ext>
            </a:extLst>
          </p:cNvPr>
          <p:cNvSpPr txBox="1"/>
          <p:nvPr/>
        </p:nvSpPr>
        <p:spPr>
          <a:xfrm>
            <a:off x="174649" y="2357973"/>
            <a:ext cx="7503814" cy="2360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Task: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Classify Landbird vs. Waterbird   </a:t>
            </a:r>
            <a:endParaRPr lang="en-US" sz="3600" dirty="0">
              <a:solidFill>
                <a:srgbClr val="024C9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Distillation Data: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Landbird on </a:t>
            </a:r>
            <a:r>
              <a:rPr lang="en-US" sz="3600" b="1" u="sng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Land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, Waterbird on 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Water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Test-time: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Landbird on 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Water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, Waterbird on </a:t>
            </a:r>
            <a:r>
              <a:rPr lang="en-US" sz="3600" b="1" u="sng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Land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</a:p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Teacher: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ResNet-50 explicitly guided to focus on the bird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EE5BE88-FF07-F8CA-05E9-75D61580869B}"/>
              </a:ext>
            </a:extLst>
          </p:cNvPr>
          <p:cNvSpPr txBox="1"/>
          <p:nvPr/>
        </p:nvSpPr>
        <p:spPr>
          <a:xfrm>
            <a:off x="228827" y="4989474"/>
            <a:ext cx="7716145" cy="2360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Focusing on the `Right' input features gives OOD robustness.</a:t>
            </a:r>
          </a:p>
          <a:p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The student might deviate from the teacher!</a:t>
            </a:r>
          </a:p>
          <a:p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 descr="A collage of birds and water&#10;&#10;Description automatically generated">
            <a:extLst>
              <a:ext uri="{FF2B5EF4-FFF2-40B4-BE49-F238E27FC236}">
                <a16:creationId xmlns:a16="http://schemas.microsoft.com/office/drawing/2014/main" id="{5223D7CB-B1C8-DA06-CC11-55CEB6D75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" r="21500" b="-629"/>
          <a:stretch/>
        </p:blipFill>
        <p:spPr>
          <a:xfrm>
            <a:off x="7939819" y="2733372"/>
            <a:ext cx="3884751" cy="4652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066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2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Learning the right features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8FFD765E-D27B-286F-EA3E-FB2243EF8F93}"/>
              </a:ext>
            </a:extLst>
          </p:cNvPr>
          <p:cNvSpPr txBox="1"/>
          <p:nvPr/>
        </p:nvSpPr>
        <p:spPr>
          <a:xfrm>
            <a:off x="174649" y="2357973"/>
            <a:ext cx="7503814" cy="2360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Task: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Classify Landbird vs. Waterbird   </a:t>
            </a:r>
            <a:endParaRPr lang="en-US" sz="3600" dirty="0">
              <a:solidFill>
                <a:srgbClr val="024C9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Distillation Data: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Landbird on </a:t>
            </a:r>
            <a:r>
              <a:rPr lang="en-US" sz="3600" b="1" u="sng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Land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, Waterbird on 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Water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Test-time: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Landbird on 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Water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, Waterbird on </a:t>
            </a:r>
            <a:r>
              <a:rPr lang="en-US" sz="3600" b="1" u="sng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Land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</a:p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Teacher: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ResNet-50 explicitly guided to focus on the bird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EE5BE88-FF07-F8CA-05E9-75D61580869B}"/>
              </a:ext>
            </a:extLst>
          </p:cNvPr>
          <p:cNvSpPr txBox="1"/>
          <p:nvPr/>
        </p:nvSpPr>
        <p:spPr>
          <a:xfrm>
            <a:off x="228827" y="4989474"/>
            <a:ext cx="7716145" cy="3591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Focusing on the `Right' input features gives OOD robustness.</a:t>
            </a:r>
          </a:p>
          <a:p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The student might deviate from the teacher!</a:t>
            </a:r>
          </a:p>
          <a:p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44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r>
              <a:rPr lang="en-US" sz="4400" b="1" i="1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en-US" sz="44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KD effectively maintains correct reasoning!</a:t>
            </a:r>
          </a:p>
          <a:p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 descr="A collage of birds and water&#10;&#10;Description automatically generated">
            <a:extLst>
              <a:ext uri="{FF2B5EF4-FFF2-40B4-BE49-F238E27FC236}">
                <a16:creationId xmlns:a16="http://schemas.microsoft.com/office/drawing/2014/main" id="{5223D7CB-B1C8-DA06-CC11-55CEB6D75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95" b="-629"/>
          <a:stretch/>
        </p:blipFill>
        <p:spPr>
          <a:xfrm>
            <a:off x="7939819" y="2733372"/>
            <a:ext cx="4958371" cy="4652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7B1FFEB-0469-5496-9F4C-B1B1E52C18C4}"/>
              </a:ext>
            </a:extLst>
          </p:cNvPr>
          <p:cNvSpPr/>
          <p:nvPr/>
        </p:nvSpPr>
        <p:spPr>
          <a:xfrm>
            <a:off x="174649" y="7225553"/>
            <a:ext cx="7068833" cy="77096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58639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3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Maintaining Interpretability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8FFD765E-D27B-286F-EA3E-FB2243EF8F93}"/>
              </a:ext>
            </a:extLst>
          </p:cNvPr>
          <p:cNvSpPr txBox="1"/>
          <p:nvPr/>
        </p:nvSpPr>
        <p:spPr>
          <a:xfrm>
            <a:off x="174649" y="2537309"/>
            <a:ext cx="7503814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teacher with desirable properties.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CBA323-AA79-4FB6-12E2-D3BF40053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49" y="3238902"/>
            <a:ext cx="5715000" cy="166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83335-00D9-1748-744F-1D093F500502}"/>
              </a:ext>
            </a:extLst>
          </p:cNvPr>
          <p:cNvSpPr txBox="1"/>
          <p:nvPr/>
        </p:nvSpPr>
        <p:spPr>
          <a:xfrm>
            <a:off x="948860" y="4992235"/>
            <a:ext cx="10120557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Can we instead </a:t>
            </a:r>
            <a:r>
              <a:rPr lang="en-US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such a prior?</a:t>
            </a:r>
          </a:p>
        </p:txBody>
      </p:sp>
    </p:spTree>
    <p:extLst>
      <p:ext uri="{BB962C8B-B14F-4D97-AF65-F5344CB8AC3E}">
        <p14:creationId xmlns:p14="http://schemas.microsoft.com/office/powerpoint/2010/main" val="2977179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39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3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Maintaining Interpretability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8FFD765E-D27B-286F-EA3E-FB2243EF8F93}"/>
              </a:ext>
            </a:extLst>
          </p:cNvPr>
          <p:cNvSpPr txBox="1"/>
          <p:nvPr/>
        </p:nvSpPr>
        <p:spPr>
          <a:xfrm>
            <a:off x="174649" y="2537309"/>
            <a:ext cx="7503814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teacher with desirable properties.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CBA323-AA79-4FB6-12E2-D3BF40053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49" y="3238902"/>
            <a:ext cx="5715000" cy="166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83335-00D9-1748-744F-1D093F500502}"/>
              </a:ext>
            </a:extLst>
          </p:cNvPr>
          <p:cNvSpPr txBox="1"/>
          <p:nvPr/>
        </p:nvSpPr>
        <p:spPr>
          <a:xfrm>
            <a:off x="948860" y="4992235"/>
            <a:ext cx="10120557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Can we instead </a:t>
            </a:r>
            <a:r>
              <a:rPr lang="en-US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such a prior?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BF6CF-FFD0-7D99-3F81-6AC0D4B1E90B}"/>
              </a:ext>
            </a:extLst>
          </p:cNvPr>
          <p:cNvSpPr txBox="1"/>
          <p:nvPr/>
        </p:nvSpPr>
        <p:spPr>
          <a:xfrm>
            <a:off x="321587" y="6194896"/>
            <a:ext cx="6542676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Distillation: 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B-cos DenseNet-169 → B-cos </a:t>
            </a:r>
            <a:r>
              <a:rPr lang="en-US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ViT</a:t>
            </a:r>
            <a:r>
              <a:rPr lang="en-US" sz="3600" baseline="-25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Tiny</a:t>
            </a:r>
            <a:endParaRPr lang="en-US" sz="3600" baseline="-25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Setting: 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ImageNet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267BA-7040-3FFB-67D8-9DD32A524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769" y="2582674"/>
            <a:ext cx="5237676" cy="2703045"/>
          </a:xfrm>
          <a:prstGeom prst="rect">
            <a:avLst/>
          </a:prstGeom>
          <a:ln w="38100">
            <a:solidFill>
              <a:schemeClr val="accent6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875520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What is Interpretability? </a:t>
            </a:r>
            <a:r>
              <a:rPr lang="en-GB" sz="6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Explanations: Attributions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57F704-53B7-FFB3-344C-32DA5ECAF4F4}"/>
              </a:ext>
            </a:extLst>
          </p:cNvPr>
          <p:cNvSpPr txBox="1">
            <a:spLocks/>
          </p:cNvSpPr>
          <p:nvPr/>
        </p:nvSpPr>
        <p:spPr bwMode="auto">
          <a:xfrm>
            <a:off x="403424" y="1522033"/>
            <a:ext cx="12494766" cy="17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2" tIns="50792" rIns="50792" bIns="50792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buNone/>
            </a:pPr>
            <a:r>
              <a:rPr lang="en-GB" sz="5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Deep Neural Networks (DNN) are </a:t>
            </a:r>
            <a:r>
              <a:rPr lang="en-GB" sz="5400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black-box</a:t>
            </a:r>
            <a:r>
              <a:rPr lang="en-GB" sz="5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 nature</a:t>
            </a:r>
          </a:p>
          <a:p>
            <a:pPr>
              <a:spcBef>
                <a:spcPts val="1707"/>
              </a:spcBef>
              <a:buClr>
                <a:srgbClr val="FF0000"/>
              </a:buClr>
              <a:buFont typeface="Times New Roman"/>
              <a:buChar char="➢"/>
            </a:pP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Black-box nature makes interpretation hard (Not trustworthy!)</a:t>
            </a:r>
          </a:p>
        </p:txBody>
      </p:sp>
      <p:sp>
        <p:nvSpPr>
          <p:cNvPr id="2" name="Trapezium 1">
            <a:extLst>
              <a:ext uri="{FF2B5EF4-FFF2-40B4-BE49-F238E27FC236}">
                <a16:creationId xmlns:a16="http://schemas.microsoft.com/office/drawing/2014/main" id="{A865ED62-D294-0883-BADC-1D52E387822B}"/>
              </a:ext>
            </a:extLst>
          </p:cNvPr>
          <p:cNvSpPr/>
          <p:nvPr/>
        </p:nvSpPr>
        <p:spPr bwMode="auto">
          <a:xfrm rot="5400000">
            <a:off x="4764127" y="4132484"/>
            <a:ext cx="3023834" cy="2572720"/>
          </a:xfrm>
          <a:prstGeom prst="trapezoid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8F0A6E-8F41-113C-9EEC-21E9CF8189BC}"/>
              </a:ext>
            </a:extLst>
          </p:cNvPr>
          <p:cNvSpPr/>
          <p:nvPr/>
        </p:nvSpPr>
        <p:spPr bwMode="auto">
          <a:xfrm>
            <a:off x="8517502" y="3358509"/>
            <a:ext cx="1007948" cy="1007948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9F650B-68B1-A649-0DBD-094CF8564E68}"/>
              </a:ext>
            </a:extLst>
          </p:cNvPr>
          <p:cNvSpPr/>
          <p:nvPr/>
        </p:nvSpPr>
        <p:spPr bwMode="auto">
          <a:xfrm>
            <a:off x="8517502" y="4544228"/>
            <a:ext cx="1007948" cy="1007948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3AE8EA-F97C-C0D0-816A-84411F193A20}"/>
              </a:ext>
            </a:extLst>
          </p:cNvPr>
          <p:cNvSpPr/>
          <p:nvPr/>
        </p:nvSpPr>
        <p:spPr bwMode="auto">
          <a:xfrm>
            <a:off x="8517502" y="6730583"/>
            <a:ext cx="1007948" cy="1007948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DFB1C-A86E-0743-07F9-2B8C09C32160}"/>
              </a:ext>
            </a:extLst>
          </p:cNvPr>
          <p:cNvSpPr txBox="1"/>
          <p:nvPr/>
        </p:nvSpPr>
        <p:spPr>
          <a:xfrm>
            <a:off x="8098712" y="5851074"/>
            <a:ext cx="1845527" cy="36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/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3D459-80D5-A165-79F3-366BFF44A743}"/>
              </a:ext>
            </a:extLst>
          </p:cNvPr>
          <p:cNvSpPr txBox="1"/>
          <p:nvPr/>
        </p:nvSpPr>
        <p:spPr>
          <a:xfrm>
            <a:off x="5353280" y="4931679"/>
            <a:ext cx="1845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Black Box</a:t>
            </a:r>
            <a:endParaRPr lang="en-DE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8C396-54DF-7719-F2FF-1BF130289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2" b="30237"/>
          <a:stretch/>
        </p:blipFill>
        <p:spPr>
          <a:xfrm>
            <a:off x="835852" y="3539536"/>
            <a:ext cx="3607152" cy="3553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F9E845-45C4-483D-FDA9-50A56C3DF2E4}"/>
              </a:ext>
            </a:extLst>
          </p:cNvPr>
          <p:cNvSpPr txBox="1"/>
          <p:nvPr/>
        </p:nvSpPr>
        <p:spPr>
          <a:xfrm>
            <a:off x="9203864" y="3434075"/>
            <a:ext cx="2916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This is a ship</a:t>
            </a:r>
            <a:endParaRPr lang="en-DE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0F967-5C04-DCFC-8C89-44AF6D89554E}"/>
              </a:ext>
            </a:extLst>
          </p:cNvPr>
          <p:cNvSpPr txBox="1"/>
          <p:nvPr/>
        </p:nvSpPr>
        <p:spPr>
          <a:xfrm>
            <a:off x="5030877" y="6965025"/>
            <a:ext cx="2916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DNN</a:t>
            </a:r>
            <a:endParaRPr lang="en-DE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9355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3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Maintaining Interpretability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8FFD765E-D27B-286F-EA3E-FB2243EF8F93}"/>
              </a:ext>
            </a:extLst>
          </p:cNvPr>
          <p:cNvSpPr txBox="1"/>
          <p:nvPr/>
        </p:nvSpPr>
        <p:spPr>
          <a:xfrm>
            <a:off x="174649" y="2537309"/>
            <a:ext cx="7503814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teacher with desirable properties.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CBA323-AA79-4FB6-12E2-D3BF40053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49" y="3238902"/>
            <a:ext cx="5715000" cy="166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83335-00D9-1748-744F-1D093F500502}"/>
              </a:ext>
            </a:extLst>
          </p:cNvPr>
          <p:cNvSpPr txBox="1"/>
          <p:nvPr/>
        </p:nvSpPr>
        <p:spPr>
          <a:xfrm>
            <a:off x="948860" y="4992235"/>
            <a:ext cx="10120557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Can we instead </a:t>
            </a:r>
            <a:r>
              <a:rPr lang="en-US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 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such a prior?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BF6CF-FFD0-7D99-3F81-6AC0D4B1E90B}"/>
              </a:ext>
            </a:extLst>
          </p:cNvPr>
          <p:cNvSpPr txBox="1"/>
          <p:nvPr/>
        </p:nvSpPr>
        <p:spPr>
          <a:xfrm>
            <a:off x="321587" y="6194896"/>
            <a:ext cx="6542676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Distillation: 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B-cos DenseNet-169 → B-cos </a:t>
            </a:r>
            <a:r>
              <a:rPr lang="en-US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ViT</a:t>
            </a:r>
            <a:r>
              <a:rPr lang="en-US" sz="3600" baseline="-25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Tiny</a:t>
            </a:r>
            <a:endParaRPr lang="en-US" sz="3600" baseline="-25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Setting: 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ImageNet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EBFB2B-17CF-F770-8D6F-9F0C09191A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16"/>
          <a:stretch/>
        </p:blipFill>
        <p:spPr>
          <a:xfrm>
            <a:off x="7678463" y="6152876"/>
            <a:ext cx="4801702" cy="2021610"/>
          </a:xfrm>
          <a:prstGeom prst="rect">
            <a:avLst/>
          </a:prstGeom>
          <a:ln w="38100">
            <a:solidFill>
              <a:schemeClr val="accent6"/>
            </a:solidFill>
            <a:prstDash val="dash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267BA-7040-3FFB-67D8-9DD32A524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769" y="2582674"/>
            <a:ext cx="5237676" cy="270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4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981765"/>
            <a:ext cx="12599735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Summary so far - </a:t>
            </a:r>
          </a:p>
          <a:p>
            <a:endParaRPr lang="en-GB" sz="4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We can leverage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low-cost human annotations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and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visual explanations 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to guide models to be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“right for the right reasons”.</a:t>
            </a:r>
            <a:endParaRPr lang="en-GB" sz="4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endParaRPr lang="en-GB" sz="4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We can leverage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pre-trained models 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with desirable properties and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visual explanations 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to guide models to be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“right for the right reasons”.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7E643D5-7103-F3C7-A97F-427EA9A70D8C}"/>
              </a:ext>
            </a:extLst>
          </p:cNvPr>
          <p:cNvSpPr/>
          <p:nvPr/>
        </p:nvSpPr>
        <p:spPr>
          <a:xfrm>
            <a:off x="174649" y="5629835"/>
            <a:ext cx="11515327" cy="1337909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756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Overview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57F704-53B7-FFB3-344C-32DA5ECAF4F4}"/>
              </a:ext>
            </a:extLst>
          </p:cNvPr>
          <p:cNvSpPr txBox="1">
            <a:spLocks/>
          </p:cNvSpPr>
          <p:nvPr/>
        </p:nvSpPr>
        <p:spPr bwMode="auto">
          <a:xfrm>
            <a:off x="508182" y="2742244"/>
            <a:ext cx="12494766" cy="517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2" tIns="50792" rIns="50792" bIns="50792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buNone/>
            </a:pPr>
            <a:r>
              <a:rPr lang="en-GB" sz="5400" b="1" dirty="0">
                <a:solidFill>
                  <a:schemeClr val="bg2">
                    <a:lumMod val="75000"/>
                  </a:schemeClr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Part 1</a:t>
            </a:r>
          </a:p>
          <a:p>
            <a:pPr marL="0" indent="0">
              <a:buNone/>
            </a:pPr>
            <a:r>
              <a:rPr lang="en-GB" sz="4800" dirty="0">
                <a:solidFill>
                  <a:schemeClr val="bg2">
                    <a:lumMod val="75000"/>
                  </a:schemeClr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Nice applications of visual explanations</a:t>
            </a:r>
          </a:p>
          <a:p>
            <a:pPr marL="1069975" lvl="1" indent="-685800"/>
            <a:r>
              <a:rPr lang="en-GB" sz="4200" dirty="0">
                <a:solidFill>
                  <a:schemeClr val="bg2">
                    <a:lumMod val="75000"/>
                  </a:schemeClr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with visual explanations [Rao et al. `23, Parchami et al. `24]</a:t>
            </a:r>
            <a:endParaRPr lang="en-GB" sz="4200" b="1" dirty="0">
              <a:solidFill>
                <a:schemeClr val="bg2">
                  <a:lumMod val="75000"/>
                </a:schemeClr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Part 2</a:t>
            </a:r>
          </a:p>
          <a:p>
            <a:pPr marL="0" indent="0">
              <a:buNone/>
            </a:pP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Impact of training paradigm on visual explanations [Gairola et al. `24]</a:t>
            </a:r>
          </a:p>
          <a:p>
            <a:pPr marL="0" indent="0">
              <a:buNone/>
            </a:pPr>
            <a:endParaRPr lang="en-GB" sz="48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>
              <a:buNone/>
            </a:pPr>
            <a:endParaRPr lang="en-GB" sz="4800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334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228827" y="1801644"/>
            <a:ext cx="1152361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Motivation</a:t>
            </a:r>
            <a:endParaRPr lang="en-GB" sz="5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19599D-4AAC-AF7D-C53F-BA0B6B57D3B5}"/>
              </a:ext>
            </a:extLst>
          </p:cNvPr>
          <p:cNvSpPr txBox="1">
            <a:spLocks/>
          </p:cNvSpPr>
          <p:nvPr/>
        </p:nvSpPr>
        <p:spPr bwMode="auto">
          <a:xfrm>
            <a:off x="309776" y="3875824"/>
            <a:ext cx="12496800" cy="3041595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 far majority of the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Attribution Methods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are assumed to work 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‘</a:t>
            </a:r>
            <a:r>
              <a:rPr lang="en-GB" sz="4400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post-hoc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’ 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i.e. they are agnostic to how the model is trained - we also explore to what extent is true.</a:t>
            </a:r>
            <a:endParaRPr lang="en-GB" sz="4400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>
              <a:buNone/>
            </a:pPr>
            <a:endParaRPr lang="en-GB" sz="4400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4400" b="1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7130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228827" y="1801644"/>
            <a:ext cx="1152361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Motivation</a:t>
            </a:r>
            <a:endParaRPr lang="en-GB" sz="5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19599D-4AAC-AF7D-C53F-BA0B6B57D3B5}"/>
              </a:ext>
            </a:extLst>
          </p:cNvPr>
          <p:cNvSpPr txBox="1">
            <a:spLocks/>
          </p:cNvSpPr>
          <p:nvPr/>
        </p:nvSpPr>
        <p:spPr bwMode="auto">
          <a:xfrm>
            <a:off x="309776" y="3875824"/>
            <a:ext cx="12496800" cy="3041595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 far majority of the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Attribution Methods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are assumed to work 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‘</a:t>
            </a:r>
            <a:r>
              <a:rPr lang="en-GB" sz="4400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post-hoc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’ 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i.e. they are agnostic to how the model is trained - we also explore to what extent is true.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have been developed and evaluated mainly on </a:t>
            </a:r>
            <a:r>
              <a:rPr lang="en-GB" sz="4400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fully-supervised training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.</a:t>
            </a:r>
          </a:p>
          <a:p>
            <a:pPr marL="0" indent="0">
              <a:buNone/>
            </a:pPr>
            <a:endParaRPr lang="en-GB" sz="4400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4400" b="1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151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228827" y="1801644"/>
            <a:ext cx="1152361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Motivation</a:t>
            </a:r>
            <a:endParaRPr lang="en-GB" sz="5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19599D-4AAC-AF7D-C53F-BA0B6B57D3B5}"/>
              </a:ext>
            </a:extLst>
          </p:cNvPr>
          <p:cNvSpPr txBox="1">
            <a:spLocks/>
          </p:cNvSpPr>
          <p:nvPr/>
        </p:nvSpPr>
        <p:spPr bwMode="auto">
          <a:xfrm>
            <a:off x="309776" y="2902745"/>
            <a:ext cx="12496800" cy="3041595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 far majority of the </a:t>
            </a: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Attribution Methods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are assumed to work 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‘</a:t>
            </a:r>
            <a:r>
              <a:rPr lang="en-GB" sz="4400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post-hoc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’ </a:t>
            </a: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i.e. they are agnostic to how the model is trained - we also explore to what extent is true.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have been developed and evaluated mainly on </a:t>
            </a:r>
            <a:r>
              <a:rPr lang="en-GB" sz="4400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fully-supervised training</a:t>
            </a: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.</a:t>
            </a:r>
          </a:p>
          <a:p>
            <a:pPr marL="0" indent="0">
              <a:buNone/>
            </a:pPr>
            <a:endParaRPr lang="en-GB" sz="4400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4400" b="1" dirty="0">
              <a:solidFill>
                <a:srgbClr val="FF000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9EEFC-B2B7-0789-18CC-CD1C9D91C5D0}"/>
              </a:ext>
            </a:extLst>
          </p:cNvPr>
          <p:cNvSpPr txBox="1">
            <a:spLocks/>
          </p:cNvSpPr>
          <p:nvPr/>
        </p:nvSpPr>
        <p:spPr bwMode="auto">
          <a:xfrm>
            <a:off x="506413" y="6295204"/>
            <a:ext cx="12496800" cy="68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l">
              <a:buNone/>
            </a:pP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</a:t>
            </a:r>
            <a:r>
              <a:rPr lang="en-GB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fully-supervised training?</a:t>
            </a:r>
            <a:endParaRPr lang="en-GB" sz="2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l">
              <a:buNone/>
            </a:pPr>
            <a:endParaRPr lang="en-GB" sz="2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F5E57-F54C-C20D-89DB-A8C2EDA786CB}"/>
              </a:ext>
            </a:extLst>
          </p:cNvPr>
          <p:cNvSpPr txBox="1"/>
          <p:nvPr/>
        </p:nvSpPr>
        <p:spPr>
          <a:xfrm>
            <a:off x="362744" y="7077335"/>
            <a:ext cx="123904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is trained </a:t>
            </a:r>
            <a:r>
              <a:rPr lang="en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end-to-end</a:t>
            </a:r>
            <a:r>
              <a:rPr lang="en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manually annotaded data </a:t>
            </a:r>
            <a:r>
              <a:rPr lang="en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 we know what the label for each data sample is beforehand</a:t>
            </a:r>
          </a:p>
        </p:txBody>
      </p:sp>
    </p:spTree>
    <p:extLst>
      <p:ext uri="{BB962C8B-B14F-4D97-AF65-F5344CB8AC3E}">
        <p14:creationId xmlns:p14="http://schemas.microsoft.com/office/powerpoint/2010/main" val="2656682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228827" y="1801644"/>
            <a:ext cx="1152361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Motivation</a:t>
            </a:r>
            <a:endParaRPr lang="en-GB" sz="5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6E9AF2-108B-A9BB-94C9-B942789A9275}"/>
              </a:ext>
            </a:extLst>
          </p:cNvPr>
          <p:cNvSpPr txBox="1">
            <a:spLocks/>
          </p:cNvSpPr>
          <p:nvPr/>
        </p:nvSpPr>
        <p:spPr bwMode="auto">
          <a:xfrm>
            <a:off x="253206" y="2515163"/>
            <a:ext cx="12496800" cy="21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 more recent </a:t>
            </a: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times new 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pre-training paradigms </a:t>
            </a: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have emerged:</a:t>
            </a:r>
            <a:endParaRPr lang="en-GB" sz="4800" b="1" dirty="0">
              <a:solidFill>
                <a:srgbClr val="0070C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Self-Supervised Visual Pre-training ⭐️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4800" b="1" dirty="0">
              <a:solidFill>
                <a:srgbClr val="0070C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083379-F4D9-7DC8-4593-2A458B2F07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002"/>
          <a:stretch/>
        </p:blipFill>
        <p:spPr>
          <a:xfrm>
            <a:off x="423128" y="6284193"/>
            <a:ext cx="2953377" cy="2908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0A378-7360-AE36-CC47-A966C9F7C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28"/>
          <a:stretch/>
        </p:blipFill>
        <p:spPr>
          <a:xfrm>
            <a:off x="4418060" y="6320052"/>
            <a:ext cx="3106764" cy="2908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3C0C8-B338-6E90-70C5-26CFB315D2C9}"/>
              </a:ext>
            </a:extLst>
          </p:cNvPr>
          <p:cNvSpPr txBox="1"/>
          <p:nvPr/>
        </p:nvSpPr>
        <p:spPr>
          <a:xfrm>
            <a:off x="0" y="6179955"/>
            <a:ext cx="395549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Masked Auto Encoders</a:t>
            </a:r>
            <a:endParaRPr lang="en-DE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D3032-F11C-9B0B-68C1-5744992C98F5}"/>
              </a:ext>
            </a:extLst>
          </p:cNvPr>
          <p:cNvSpPr txBox="1"/>
          <p:nvPr/>
        </p:nvSpPr>
        <p:spPr>
          <a:xfrm>
            <a:off x="4253538" y="6215813"/>
            <a:ext cx="343580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MoCo</a:t>
            </a: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BYOL, DINO</a:t>
            </a:r>
            <a:endParaRPr lang="en-DE" sz="3600" dirty="0"/>
          </a:p>
        </p:txBody>
      </p:sp>
    </p:spTree>
    <p:extLst>
      <p:ext uri="{BB962C8B-B14F-4D97-AF65-F5344CB8AC3E}">
        <p14:creationId xmlns:p14="http://schemas.microsoft.com/office/powerpoint/2010/main" val="2964092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228827" y="1801644"/>
            <a:ext cx="1152361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Motivation</a:t>
            </a:r>
            <a:endParaRPr lang="en-GB" sz="54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6E9AF2-108B-A9BB-94C9-B942789A9275}"/>
              </a:ext>
            </a:extLst>
          </p:cNvPr>
          <p:cNvSpPr txBox="1">
            <a:spLocks/>
          </p:cNvSpPr>
          <p:nvPr/>
        </p:nvSpPr>
        <p:spPr bwMode="auto">
          <a:xfrm>
            <a:off x="253206" y="2515163"/>
            <a:ext cx="12496800" cy="368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 more recent </a:t>
            </a: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times new 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pre-training paradigms </a:t>
            </a:r>
            <a:r>
              <a:rPr lang="en-GB" sz="4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have emerged:</a:t>
            </a:r>
            <a:endParaRPr lang="en-GB" sz="4800" b="1" dirty="0">
              <a:solidFill>
                <a:srgbClr val="0070C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Self-Supervised Visual Pre-training ⭐️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Vision Language Pre-training ⭐️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4800" b="1" dirty="0">
              <a:solidFill>
                <a:srgbClr val="0070C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4800" b="1" dirty="0">
              <a:solidFill>
                <a:srgbClr val="0070C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EC2E5-BFB0-A0E4-0B75-C4A8354931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002"/>
          <a:stretch/>
        </p:blipFill>
        <p:spPr>
          <a:xfrm>
            <a:off x="423128" y="6284193"/>
            <a:ext cx="2953377" cy="2908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2D53E-3F96-6EBD-C0E8-7BD5B6915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28"/>
          <a:stretch/>
        </p:blipFill>
        <p:spPr>
          <a:xfrm>
            <a:off x="4418060" y="6320052"/>
            <a:ext cx="3106764" cy="2908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249372-EF0D-A8DF-B1FD-131BB1503F66}"/>
              </a:ext>
            </a:extLst>
          </p:cNvPr>
          <p:cNvSpPr txBox="1"/>
          <p:nvPr/>
        </p:nvSpPr>
        <p:spPr>
          <a:xfrm>
            <a:off x="0" y="6179955"/>
            <a:ext cx="395549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Masked Auto Encoders</a:t>
            </a:r>
            <a:endParaRPr lang="en-DE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78B9A-E46D-1C5D-65CF-5F7C56510C53}"/>
              </a:ext>
            </a:extLst>
          </p:cNvPr>
          <p:cNvSpPr txBox="1"/>
          <p:nvPr/>
        </p:nvSpPr>
        <p:spPr>
          <a:xfrm>
            <a:off x="4253538" y="6215813"/>
            <a:ext cx="343580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MoCo</a:t>
            </a:r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BYOL, DINO</a:t>
            </a:r>
            <a:endParaRPr lang="en-DE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30205-48B2-3AF0-1F64-8630F87DD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355" y="6632353"/>
            <a:ext cx="3546375" cy="2290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FE97D-23DD-736F-23E9-3EECF2542464}"/>
              </a:ext>
            </a:extLst>
          </p:cNvPr>
          <p:cNvSpPr txBox="1"/>
          <p:nvPr/>
        </p:nvSpPr>
        <p:spPr>
          <a:xfrm>
            <a:off x="8689512" y="6165473"/>
            <a:ext cx="343580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CLIP</a:t>
            </a:r>
            <a:endParaRPr lang="en-DE" sz="3600" dirty="0"/>
          </a:p>
        </p:txBody>
      </p:sp>
    </p:spTree>
    <p:extLst>
      <p:ext uri="{BB962C8B-B14F-4D97-AF65-F5344CB8AC3E}">
        <p14:creationId xmlns:p14="http://schemas.microsoft.com/office/powerpoint/2010/main" val="29846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Key-Finding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78E01D-55AE-5177-2AE5-56F7F7A32613}"/>
              </a:ext>
            </a:extLst>
          </p:cNvPr>
          <p:cNvSpPr txBox="1">
            <a:spLocks/>
          </p:cNvSpPr>
          <p:nvPr/>
        </p:nvSpPr>
        <p:spPr bwMode="auto">
          <a:xfrm>
            <a:off x="253206" y="2282173"/>
            <a:ext cx="12496800" cy="200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Training objective </a:t>
            </a:r>
            <a:r>
              <a:rPr lang="en-GB" sz="4800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of </a:t>
            </a: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classification layer </a:t>
            </a:r>
            <a:r>
              <a:rPr lang="en-GB" sz="4800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(&lt;10% of model parameters)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more crucial </a:t>
            </a:r>
            <a:r>
              <a:rPr lang="en-GB" sz="4800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than </a:t>
            </a: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pre-training paradigm.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4800" dirty="0">
              <a:solidFill>
                <a:srgbClr val="0070C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3187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49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Key-Finding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78E01D-55AE-5177-2AE5-56F7F7A32613}"/>
              </a:ext>
            </a:extLst>
          </p:cNvPr>
          <p:cNvSpPr txBox="1">
            <a:spLocks/>
          </p:cNvSpPr>
          <p:nvPr/>
        </p:nvSpPr>
        <p:spPr bwMode="auto">
          <a:xfrm>
            <a:off x="253206" y="2282173"/>
            <a:ext cx="12496800" cy="200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Training objective </a:t>
            </a:r>
            <a:r>
              <a:rPr lang="en-GB" sz="4800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of </a:t>
            </a: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classification layer </a:t>
            </a:r>
            <a:r>
              <a:rPr lang="en-GB" sz="4800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(&lt;10% of model parameters)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more crucial </a:t>
            </a:r>
            <a:r>
              <a:rPr lang="en-GB" sz="4800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than </a:t>
            </a:r>
            <a:r>
              <a:rPr lang="en-GB" sz="4800" b="1" dirty="0">
                <a:solidFill>
                  <a:srgbClr val="0070C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pre-training paradigm.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4800" dirty="0">
              <a:solidFill>
                <a:srgbClr val="0070C0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047FA-1CD1-618A-E475-0929EFA7FF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2" t="57679" r="48634" b="10871"/>
          <a:stretch/>
        </p:blipFill>
        <p:spPr>
          <a:xfrm>
            <a:off x="3648055" y="5763983"/>
            <a:ext cx="2319402" cy="22214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F0A19D-AA8B-AD94-3F7B-8A0FCF5AF1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062"/>
          <a:stretch/>
        </p:blipFill>
        <p:spPr>
          <a:xfrm>
            <a:off x="7926284" y="4761082"/>
            <a:ext cx="842216" cy="2005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CF1E68-8E43-0183-A4FF-242D759FFF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901"/>
          <a:stretch/>
        </p:blipFill>
        <p:spPr>
          <a:xfrm>
            <a:off x="8055897" y="7158701"/>
            <a:ext cx="712603" cy="20058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BAB5E9B-BF3E-17CC-0466-046F745A45AE}"/>
              </a:ext>
            </a:extLst>
          </p:cNvPr>
          <p:cNvSpPr txBox="1"/>
          <p:nvPr/>
        </p:nvSpPr>
        <p:spPr>
          <a:xfrm>
            <a:off x="5789158" y="5408389"/>
            <a:ext cx="3173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CE-Loss</a:t>
            </a:r>
            <a:endParaRPr lang="en-DE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030BE6-97B2-7222-9C6A-03FD4ECFE94B}"/>
              </a:ext>
            </a:extLst>
          </p:cNvPr>
          <p:cNvSpPr txBox="1"/>
          <p:nvPr/>
        </p:nvSpPr>
        <p:spPr>
          <a:xfrm>
            <a:off x="5594994" y="7801312"/>
            <a:ext cx="3173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Sigmoid-Loss</a:t>
            </a:r>
            <a:endParaRPr lang="en-DE" sz="4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92012C5-1801-BAA8-CC47-CA6D8C4E74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63"/>
          <a:stretch/>
        </p:blipFill>
        <p:spPr>
          <a:xfrm>
            <a:off x="9259603" y="6850278"/>
            <a:ext cx="2389469" cy="2386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240BB-FDFB-AD92-8EEF-3E73893F60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93" r="33412"/>
          <a:stretch/>
        </p:blipFill>
        <p:spPr>
          <a:xfrm>
            <a:off x="9289951" y="4488121"/>
            <a:ext cx="2328775" cy="23866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570FD6-B450-2CC4-6C9D-EDAB1A9072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937"/>
          <a:stretch/>
        </p:blipFill>
        <p:spPr>
          <a:xfrm>
            <a:off x="832667" y="5670928"/>
            <a:ext cx="2647484" cy="25724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2A16122-D1C9-8AC3-5360-AF4BAA52C512}"/>
              </a:ext>
            </a:extLst>
          </p:cNvPr>
          <p:cNvSpPr txBox="1"/>
          <p:nvPr/>
        </p:nvSpPr>
        <p:spPr>
          <a:xfrm>
            <a:off x="636749" y="4985532"/>
            <a:ext cx="3173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Trailer-Truck</a:t>
            </a:r>
            <a:endParaRPr lang="en-DE" sz="4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8461B5-4614-C027-F270-EBA6B996F28B}"/>
              </a:ext>
            </a:extLst>
          </p:cNvPr>
          <p:cNvSpPr txBox="1"/>
          <p:nvPr/>
        </p:nvSpPr>
        <p:spPr>
          <a:xfrm>
            <a:off x="3328100" y="4982813"/>
            <a:ext cx="3173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Frozen Encoder</a:t>
            </a:r>
            <a:endParaRPr lang="en-DE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03C084-01CD-CE3F-3857-DE85FCB8024A}"/>
              </a:ext>
            </a:extLst>
          </p:cNvPr>
          <p:cNvSpPr txBox="1"/>
          <p:nvPr/>
        </p:nvSpPr>
        <p:spPr>
          <a:xfrm>
            <a:off x="6579399" y="6626804"/>
            <a:ext cx="3173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Linear Probes</a:t>
            </a:r>
            <a:endParaRPr lang="en-DE" sz="40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1A6CAA6-3309-77EC-6DC3-FBA2C6FBF46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967457" y="6114287"/>
            <a:ext cx="1214290" cy="760443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0EB5550-0D33-2A0F-1AFA-BB3FD10B3145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858107" y="6919172"/>
            <a:ext cx="1323640" cy="88214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16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What is Interpretability? </a:t>
            </a:r>
            <a:r>
              <a:rPr lang="en-GB" sz="6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Explanations: Attributions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57F704-53B7-FFB3-344C-32DA5ECAF4F4}"/>
              </a:ext>
            </a:extLst>
          </p:cNvPr>
          <p:cNvSpPr txBox="1">
            <a:spLocks/>
          </p:cNvSpPr>
          <p:nvPr/>
        </p:nvSpPr>
        <p:spPr bwMode="auto">
          <a:xfrm>
            <a:off x="365526" y="1472690"/>
            <a:ext cx="12494766" cy="17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2" tIns="50792" rIns="50792" bIns="50792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buNone/>
            </a:pPr>
            <a:r>
              <a:rPr lang="en-GB" sz="5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Deep Neural Networks (DNN) are </a:t>
            </a:r>
            <a:r>
              <a:rPr lang="en-GB" sz="5400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black-box</a:t>
            </a:r>
            <a:r>
              <a:rPr lang="en-GB" sz="54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 nature</a:t>
            </a:r>
          </a:p>
          <a:p>
            <a:pPr>
              <a:spcBef>
                <a:spcPts val="1707"/>
              </a:spcBef>
              <a:buClr>
                <a:srgbClr val="FF0000"/>
              </a:buClr>
              <a:buFont typeface="Times New Roman"/>
              <a:buChar char="➢"/>
            </a:pPr>
            <a:r>
              <a:rPr lang="en-GB" sz="4400" dirty="0">
                <a:solidFill>
                  <a:srgbClr val="FF000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Black-box nature makes interpretation hard (Not trustworthy!)</a:t>
            </a:r>
          </a:p>
        </p:txBody>
      </p:sp>
      <p:sp>
        <p:nvSpPr>
          <p:cNvPr id="2" name="Trapezium 1">
            <a:extLst>
              <a:ext uri="{FF2B5EF4-FFF2-40B4-BE49-F238E27FC236}">
                <a16:creationId xmlns:a16="http://schemas.microsoft.com/office/drawing/2014/main" id="{A865ED62-D294-0883-BADC-1D52E387822B}"/>
              </a:ext>
            </a:extLst>
          </p:cNvPr>
          <p:cNvSpPr/>
          <p:nvPr/>
        </p:nvSpPr>
        <p:spPr bwMode="auto">
          <a:xfrm rot="5400000">
            <a:off x="4764127" y="4132484"/>
            <a:ext cx="3023834" cy="2572720"/>
          </a:xfrm>
          <a:prstGeom prst="trapezoid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8F0A6E-8F41-113C-9EEC-21E9CF8189BC}"/>
              </a:ext>
            </a:extLst>
          </p:cNvPr>
          <p:cNvSpPr/>
          <p:nvPr/>
        </p:nvSpPr>
        <p:spPr bwMode="auto">
          <a:xfrm>
            <a:off x="8517502" y="3358509"/>
            <a:ext cx="1007948" cy="1007948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9F650B-68B1-A649-0DBD-094CF8564E68}"/>
              </a:ext>
            </a:extLst>
          </p:cNvPr>
          <p:cNvSpPr/>
          <p:nvPr/>
        </p:nvSpPr>
        <p:spPr bwMode="auto">
          <a:xfrm>
            <a:off x="8517502" y="4544228"/>
            <a:ext cx="1007948" cy="1007948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3AE8EA-F97C-C0D0-816A-84411F193A20}"/>
              </a:ext>
            </a:extLst>
          </p:cNvPr>
          <p:cNvSpPr/>
          <p:nvPr/>
        </p:nvSpPr>
        <p:spPr bwMode="auto">
          <a:xfrm>
            <a:off x="8517502" y="6730583"/>
            <a:ext cx="1007948" cy="1007948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en-DE" sz="2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DFB1C-A86E-0743-07F9-2B8C09C32160}"/>
              </a:ext>
            </a:extLst>
          </p:cNvPr>
          <p:cNvSpPr txBox="1"/>
          <p:nvPr/>
        </p:nvSpPr>
        <p:spPr>
          <a:xfrm>
            <a:off x="8098712" y="5851074"/>
            <a:ext cx="1845527" cy="36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/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E6A8D1-496F-53D7-1A35-8D008E7964A7}"/>
              </a:ext>
            </a:extLst>
          </p:cNvPr>
          <p:cNvSpPr txBox="1"/>
          <p:nvPr/>
        </p:nvSpPr>
        <p:spPr>
          <a:xfrm>
            <a:off x="9203864" y="3434075"/>
            <a:ext cx="2916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This is a ship</a:t>
            </a:r>
            <a:endParaRPr lang="en-DE" sz="4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3D459-80D5-A165-79F3-366BFF44A743}"/>
              </a:ext>
            </a:extLst>
          </p:cNvPr>
          <p:cNvSpPr txBox="1"/>
          <p:nvPr/>
        </p:nvSpPr>
        <p:spPr>
          <a:xfrm>
            <a:off x="5353280" y="5061843"/>
            <a:ext cx="184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Black Box</a:t>
            </a:r>
            <a:endParaRPr lang="en-DE" sz="3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8C396-54DF-7719-F2FF-1BF130289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2" b="30237"/>
          <a:stretch/>
        </p:blipFill>
        <p:spPr>
          <a:xfrm>
            <a:off x="835852" y="3539536"/>
            <a:ext cx="3607152" cy="3553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1A471-5F11-6861-41B6-CCEF5EE9478F}"/>
              </a:ext>
            </a:extLst>
          </p:cNvPr>
          <p:cNvSpPr txBox="1"/>
          <p:nvPr/>
        </p:nvSpPr>
        <p:spPr>
          <a:xfrm>
            <a:off x="7456289" y="4677122"/>
            <a:ext cx="3498102" cy="76944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But WHY?</a:t>
            </a:r>
            <a:endParaRPr lang="en-DE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35F319-CB35-EBD9-009E-0AD7A11ACDA6}"/>
              </a:ext>
            </a:extLst>
          </p:cNvPr>
          <p:cNvSpPr txBox="1"/>
          <p:nvPr/>
        </p:nvSpPr>
        <p:spPr>
          <a:xfrm>
            <a:off x="1406399" y="3402530"/>
            <a:ext cx="5614475" cy="38563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🤔</a:t>
            </a:r>
            <a:endParaRPr lang="en-DE" sz="18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986FC-3DA1-D706-2CA5-C3CE4FCD4DF6}"/>
              </a:ext>
            </a:extLst>
          </p:cNvPr>
          <p:cNvSpPr txBox="1"/>
          <p:nvPr/>
        </p:nvSpPr>
        <p:spPr>
          <a:xfrm>
            <a:off x="3830964" y="2361304"/>
            <a:ext cx="3765088" cy="32133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5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💭</a:t>
            </a:r>
            <a:endParaRPr lang="en-DE" sz="15000" dirty="0"/>
          </a:p>
        </p:txBody>
      </p:sp>
    </p:spTree>
    <p:extLst>
      <p:ext uri="{BB962C8B-B14F-4D97-AF65-F5344CB8AC3E}">
        <p14:creationId xmlns:p14="http://schemas.microsoft.com/office/powerpoint/2010/main" val="2998014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Holistic study to analyse the impact of pre-training on att. methods 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B79E20A-DB1E-5B09-585B-4D8099E3806B}"/>
              </a:ext>
            </a:extLst>
          </p:cNvPr>
          <p:cNvCxnSpPr>
            <a:cxnSpLocks/>
          </p:cNvCxnSpPr>
          <p:nvPr/>
        </p:nvCxnSpPr>
        <p:spPr bwMode="auto">
          <a:xfrm flipH="1">
            <a:off x="4325102" y="5441382"/>
            <a:ext cx="1592559" cy="933897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B22404-AB4B-2E4F-63F7-D259321D016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7662" y="3710983"/>
            <a:ext cx="0" cy="1736576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292873-D856-0F02-F477-4011A2EC094F}"/>
              </a:ext>
            </a:extLst>
          </p:cNvPr>
          <p:cNvCxnSpPr>
            <a:cxnSpLocks/>
          </p:cNvCxnSpPr>
          <p:nvPr/>
        </p:nvCxnSpPr>
        <p:spPr bwMode="auto">
          <a:xfrm>
            <a:off x="5917662" y="5447559"/>
            <a:ext cx="2092712" cy="0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Google Shape;157;p23">
            <a:extLst>
              <a:ext uri="{FF2B5EF4-FFF2-40B4-BE49-F238E27FC236}">
                <a16:creationId xmlns:a16="http://schemas.microsoft.com/office/drawing/2014/main" id="{E9C1B934-304D-5BFB-9F32-A745CB2BBA4D}"/>
              </a:ext>
            </a:extLst>
          </p:cNvPr>
          <p:cNvSpPr txBox="1"/>
          <p:nvPr/>
        </p:nvSpPr>
        <p:spPr>
          <a:xfrm>
            <a:off x="5917661" y="2884412"/>
            <a:ext cx="4173416" cy="20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" sz="256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ResNets</a:t>
            </a:r>
            <a:endParaRPr lang="en" sz="256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" sz="256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ViTs</a:t>
            </a:r>
            <a:endParaRPr sz="256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57;p23">
            <a:extLst>
              <a:ext uri="{FF2B5EF4-FFF2-40B4-BE49-F238E27FC236}">
                <a16:creationId xmlns:a16="http://schemas.microsoft.com/office/drawing/2014/main" id="{0206BCBE-F13A-F938-B11A-FCFF63DF419A}"/>
              </a:ext>
            </a:extLst>
          </p:cNvPr>
          <p:cNvSpPr txBox="1"/>
          <p:nvPr/>
        </p:nvSpPr>
        <p:spPr>
          <a:xfrm>
            <a:off x="8383781" y="4876006"/>
            <a:ext cx="4514409" cy="262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Frameworks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Supervised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Self-Supervised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20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DINO, MOCO, BYOL, CLIP, … </a:t>
            </a:r>
            <a:endParaRPr sz="2000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57;p23">
            <a:extLst>
              <a:ext uri="{FF2B5EF4-FFF2-40B4-BE49-F238E27FC236}">
                <a16:creationId xmlns:a16="http://schemas.microsoft.com/office/drawing/2014/main" id="{20BDB0A0-FF86-70AD-9E8F-F98F12DCAD2C}"/>
              </a:ext>
            </a:extLst>
          </p:cNvPr>
          <p:cNvSpPr txBox="1"/>
          <p:nvPr/>
        </p:nvSpPr>
        <p:spPr>
          <a:xfrm>
            <a:off x="2663574" y="6125821"/>
            <a:ext cx="3736386" cy="20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Attribution Methods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Post-hoc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56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Inherently Interpretable</a:t>
            </a:r>
            <a:endParaRPr sz="2560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9116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Setup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F5A65-0052-907A-BB9A-B56E88D6D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826"/>
          <a:stretch/>
        </p:blipFill>
        <p:spPr>
          <a:xfrm>
            <a:off x="2693199" y="2572642"/>
            <a:ext cx="7772400" cy="3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97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Setup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F5A65-0052-907A-BB9A-B56E88D6D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008"/>
          <a:stretch/>
        </p:blipFill>
        <p:spPr>
          <a:xfrm>
            <a:off x="2693199" y="2572641"/>
            <a:ext cx="7772400" cy="57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74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 [1, 2]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5312D-DCC1-417E-5B6E-7C4D35000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199" y="2528199"/>
            <a:ext cx="5994400" cy="118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53206" y="4591995"/>
            <a:ext cx="12496800" cy="99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Probing pre-trained models with CE-loss lead to diffused attribution maps.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C9E48F-7934-A2EB-34D6-35BF4242EE59}"/>
              </a:ext>
            </a:extLst>
          </p:cNvPr>
          <p:cNvSpPr txBox="1">
            <a:spLocks/>
          </p:cNvSpPr>
          <p:nvPr/>
        </p:nvSpPr>
        <p:spPr bwMode="auto">
          <a:xfrm>
            <a:off x="330999" y="3706824"/>
            <a:ext cx="12496800" cy="99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y (predicted logits), t (one-hot target)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3AACE-CB2B-916E-8A0B-269575B1B3B6}"/>
              </a:ext>
            </a:extLst>
          </p:cNvPr>
          <p:cNvSpPr txBox="1"/>
          <p:nvPr/>
        </p:nvSpPr>
        <p:spPr>
          <a:xfrm>
            <a:off x="1210991" y="8866281"/>
            <a:ext cx="659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[1] (Srinivas &amp; Fleuret, 2021); [2] </a:t>
            </a:r>
            <a:r>
              <a:rPr lang="en-GB" dirty="0"/>
              <a:t>(cf. Sundararajan et al. (2017)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40073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 [1, 2]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5312D-DCC1-417E-5B6E-7C4D35000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199" y="2528199"/>
            <a:ext cx="5994400" cy="118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53206" y="4006096"/>
            <a:ext cx="12496800" cy="2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 err="1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dirty="0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-function used in CE-loss is invariant to a constant shift that is added to final classifier layer.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EB499-C684-4072-BFC5-235E3B2A76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509"/>
          <a:stretch/>
        </p:blipFill>
        <p:spPr>
          <a:xfrm>
            <a:off x="277585" y="6142750"/>
            <a:ext cx="4085868" cy="1628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AECE78-6751-6162-9420-8FADE7B603F4}"/>
              </a:ext>
            </a:extLst>
          </p:cNvPr>
          <p:cNvSpPr/>
          <p:nvPr/>
        </p:nvSpPr>
        <p:spPr>
          <a:xfrm>
            <a:off x="3208421" y="6142750"/>
            <a:ext cx="673768" cy="67514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965CD4-A9C5-AC1C-36F1-AEEEC047DA94}"/>
              </a:ext>
            </a:extLst>
          </p:cNvPr>
          <p:cNvSpPr/>
          <p:nvPr/>
        </p:nvSpPr>
        <p:spPr>
          <a:xfrm>
            <a:off x="3545305" y="6905879"/>
            <a:ext cx="673768" cy="67514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E10DD-D5D8-8847-5A8C-EE45F692FD92}"/>
              </a:ext>
            </a:extLst>
          </p:cNvPr>
          <p:cNvSpPr txBox="1"/>
          <p:nvPr/>
        </p:nvSpPr>
        <p:spPr>
          <a:xfrm>
            <a:off x="1210991" y="8866281"/>
            <a:ext cx="659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[1] (Srinivas &amp; Fleuret, 2021); [2] </a:t>
            </a:r>
            <a:r>
              <a:rPr lang="en-GB" dirty="0"/>
              <a:t>(cf. Sundararajan et al. (2017)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97789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5312D-DCC1-417E-5B6E-7C4D35000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199" y="2528199"/>
            <a:ext cx="5994400" cy="118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53206" y="4006096"/>
            <a:ext cx="12496800" cy="2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 err="1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dirty="0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-function used in CE-loss is invariant to a constant shift that is added to final classifier layer.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EB499-C684-4072-BFC5-235E3B2A76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061"/>
          <a:stretch/>
        </p:blipFill>
        <p:spPr>
          <a:xfrm>
            <a:off x="277585" y="6142750"/>
            <a:ext cx="8898499" cy="16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36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5312D-DCC1-417E-5B6E-7C4D35000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199" y="2528199"/>
            <a:ext cx="5994400" cy="118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53206" y="4006096"/>
            <a:ext cx="12496800" cy="2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 err="1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dirty="0">
                <a:solidFill>
                  <a:schemeClr val="tx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-function used in CE-loss is invariant to a constant shift that is added to final classifier layer.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EB499-C684-4072-BFC5-235E3B2A7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85" y="6142750"/>
            <a:ext cx="12199816" cy="16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976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40508" y="2544071"/>
            <a:ext cx="12496800" cy="2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279400" indent="0" algn="just">
              <a:buNone/>
            </a:pPr>
            <a:r>
              <a:rPr lang="en-GB" sz="4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GB" sz="4800" b="1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n image-specific shift </a:t>
            </a:r>
            <a:r>
              <a:rPr lang="en-GB" sz="480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can be obtained by shifting </a:t>
            </a:r>
            <a:r>
              <a:rPr lang="en-GB" sz="48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the probes’ weight vectors </a:t>
            </a:r>
            <a:r>
              <a:rPr lang="en-GB" sz="4800" b="1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</a:t>
            </a:r>
            <a:r>
              <a:rPr lang="en-GB" sz="4800" b="1" baseline="-25000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for all classes 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by a fixed vector </a:t>
            </a:r>
            <a:r>
              <a:rPr lang="en-GB" sz="4800" b="1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w’</a:t>
            </a:r>
            <a:r>
              <a:rPr lang="en-GB" sz="4800" b="1" baseline="-25000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= </a:t>
            </a:r>
            <a:r>
              <a:rPr lang="en-GB" sz="4800" b="1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</a:t>
            </a:r>
            <a:r>
              <a:rPr lang="en-GB" sz="4800" b="1" baseline="-25000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+</a:t>
            </a:r>
            <a:r>
              <a:rPr lang="en-US" sz="36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𝚫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12903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40508" y="2544071"/>
            <a:ext cx="12496800" cy="2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279400" indent="0" algn="just">
              <a:buNone/>
            </a:pPr>
            <a:r>
              <a:rPr lang="en-GB" sz="4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GB" sz="4800" b="1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n image-specific shift </a:t>
            </a:r>
            <a:r>
              <a:rPr lang="en-GB" sz="480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can be obtained by shifting </a:t>
            </a:r>
            <a:r>
              <a:rPr lang="en-GB" sz="48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the probes’ weight vectors </a:t>
            </a:r>
            <a:r>
              <a:rPr lang="en-GB" sz="4800" b="1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</a:t>
            </a:r>
            <a:r>
              <a:rPr lang="en-GB" sz="4800" b="1" baseline="-25000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for all classes 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by a fixed vector </a:t>
            </a:r>
            <a:r>
              <a:rPr lang="en-GB" sz="4800" b="1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w’</a:t>
            </a:r>
            <a:r>
              <a:rPr lang="en-GB" sz="4800" b="1" baseline="-25000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= </a:t>
            </a:r>
            <a:r>
              <a:rPr lang="en-GB" sz="4800" b="1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</a:t>
            </a:r>
            <a:r>
              <a:rPr lang="en-GB" sz="4800" b="1" baseline="-25000" dirty="0" err="1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k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+</a:t>
            </a:r>
            <a:r>
              <a:rPr lang="en-US" sz="36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𝚫</a:t>
            </a:r>
            <a:r>
              <a:rPr lang="en-GB" sz="48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7395F-688E-0632-D349-172E71B370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0" t="2145" r="3033"/>
          <a:stretch/>
        </p:blipFill>
        <p:spPr>
          <a:xfrm>
            <a:off x="1719247" y="4334382"/>
            <a:ext cx="10166656" cy="44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02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59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77585" y="6976864"/>
            <a:ext cx="12496800" cy="2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279400" indent="0">
              <a:buNone/>
            </a:pPr>
            <a:endParaRPr lang="en-GB" sz="4400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513F2-7252-FFEC-1E9A-C680CD4F8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68" y="3648806"/>
            <a:ext cx="11962017" cy="101312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C557B3-A1DF-5A22-5604-D412921B9CC3}"/>
              </a:ext>
            </a:extLst>
          </p:cNvPr>
          <p:cNvSpPr txBox="1">
            <a:spLocks/>
          </p:cNvSpPr>
          <p:nvPr/>
        </p:nvSpPr>
        <p:spPr bwMode="auto">
          <a:xfrm>
            <a:off x="277585" y="5413868"/>
            <a:ext cx="12496800" cy="79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279400" indent="0" algn="just">
              <a:buNone/>
            </a:pPr>
            <a:r>
              <a:rPr lang="en-GB" sz="44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en-GB" sz="44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Sigmoid (or BCE) Loss</a:t>
            </a:r>
            <a:r>
              <a:rPr lang="en-GB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independently </a:t>
            </a:r>
            <a:r>
              <a:rPr lang="en-GB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maximises 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(negative) class logits.</a:t>
            </a:r>
            <a:endParaRPr lang="en-GB" sz="4400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655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What is Interpretability? </a:t>
            </a:r>
            <a:r>
              <a:rPr lang="en-GB" sz="6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Explanations: Attributions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2D62C-6F32-38E7-4843-2DCA97DCB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8107"/>
          <a:stretch/>
        </p:blipFill>
        <p:spPr>
          <a:xfrm>
            <a:off x="2399671" y="1802275"/>
            <a:ext cx="8630279" cy="25754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C45F55-C05A-5C03-3AF9-4A4F36140182}"/>
              </a:ext>
            </a:extLst>
          </p:cNvPr>
          <p:cNvSpPr/>
          <p:nvPr/>
        </p:nvSpPr>
        <p:spPr>
          <a:xfrm>
            <a:off x="2708910" y="4069080"/>
            <a:ext cx="7795260" cy="38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21644C-CF70-9390-3730-CE6E79E900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16" b="33563"/>
          <a:stretch/>
        </p:blipFill>
        <p:spPr>
          <a:xfrm>
            <a:off x="2399671" y="4034791"/>
            <a:ext cx="8630279" cy="18516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0434B4-8BD0-3A7A-11F1-CC1A52F612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160"/>
          <a:stretch/>
        </p:blipFill>
        <p:spPr>
          <a:xfrm>
            <a:off x="2399671" y="5930892"/>
            <a:ext cx="8630279" cy="2018843"/>
          </a:xfrm>
          <a:prstGeom prst="rect">
            <a:avLst/>
          </a:prstGeom>
        </p:spPr>
      </p:pic>
      <p:sp>
        <p:nvSpPr>
          <p:cNvPr id="23" name="Google Shape;138;p21">
            <a:extLst>
              <a:ext uri="{FF2B5EF4-FFF2-40B4-BE49-F238E27FC236}">
                <a16:creationId xmlns:a16="http://schemas.microsoft.com/office/drawing/2014/main" id="{FAA739B2-4AA1-E6E5-F198-B48E9859E752}"/>
              </a:ext>
            </a:extLst>
          </p:cNvPr>
          <p:cNvSpPr txBox="1"/>
          <p:nvPr/>
        </p:nvSpPr>
        <p:spPr>
          <a:xfrm>
            <a:off x="353219" y="8440407"/>
            <a:ext cx="1239043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Gradient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Simoyan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2014), G. Backpropagation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Springenberg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2015), 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IxG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Shrikumar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2017), Grad-CAM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Selvaraju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2017), Grad-CAM++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Chattopadhaya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2018), Ablation-CAM (Desai et al. 2020), Score-CAM (Wang et al. 2020), Layer-CAM (Jiang et al. 2021), Occlusion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Zeiler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2014), RISE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Petsuik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2018)</a:t>
            </a:r>
            <a:endParaRPr sz="3000" baseline="30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12A969-C6B5-5726-57F5-7899A8D47723}"/>
              </a:ext>
            </a:extLst>
          </p:cNvPr>
          <p:cNvSpPr/>
          <p:nvPr/>
        </p:nvSpPr>
        <p:spPr bwMode="auto">
          <a:xfrm>
            <a:off x="11029950" y="2698213"/>
            <a:ext cx="826253" cy="84590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</a:pPr>
            <a:r>
              <a:rPr lang="en-DE" sz="3200" dirty="0">
                <a:solidFill>
                  <a:srgbClr val="000000"/>
                </a:solidFill>
                <a:latin typeface="Angsana New" panose="02020603050405020304" pitchFamily="18" charset="-34"/>
                <a:ea typeface="ヒラギノ角ゴ ProN W3" charset="0"/>
                <a:cs typeface="Angsana New" panose="02020603050405020304" pitchFamily="18" charset="-34"/>
                <a:sym typeface="Arial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F661C9-6C4D-3972-B404-D0F8E76342A9}"/>
              </a:ext>
            </a:extLst>
          </p:cNvPr>
          <p:cNvSpPr/>
          <p:nvPr/>
        </p:nvSpPr>
        <p:spPr bwMode="auto">
          <a:xfrm>
            <a:off x="11029950" y="4457700"/>
            <a:ext cx="826253" cy="84590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</a:pPr>
            <a:r>
              <a:rPr lang="en-DE" sz="3200" dirty="0">
                <a:solidFill>
                  <a:srgbClr val="000000"/>
                </a:solidFill>
                <a:latin typeface="Angsana New" panose="02020603050405020304" pitchFamily="18" charset="-34"/>
                <a:ea typeface="ヒラギノ角ゴ ProN W3" charset="0"/>
                <a:cs typeface="Angsana New" panose="02020603050405020304" pitchFamily="18" charset="-34"/>
                <a:sym typeface="Arial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8367F-701A-5131-EB26-0C2F7A10D8E1}"/>
              </a:ext>
            </a:extLst>
          </p:cNvPr>
          <p:cNvSpPr/>
          <p:nvPr/>
        </p:nvSpPr>
        <p:spPr bwMode="auto">
          <a:xfrm>
            <a:off x="11060946" y="6517360"/>
            <a:ext cx="826253" cy="84590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</a:pPr>
            <a:r>
              <a:rPr lang="en-DE" sz="3200" dirty="0">
                <a:solidFill>
                  <a:srgbClr val="000000"/>
                </a:solidFill>
                <a:latin typeface="Angsana New" panose="02020603050405020304" pitchFamily="18" charset="-34"/>
                <a:ea typeface="ヒラギノ角ゴ ProN W3" charset="0"/>
                <a:cs typeface="Angsana New" panose="02020603050405020304" pitchFamily="18" charset="-34"/>
                <a:sym typeface="Arial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BB2BC9-FD3A-2CA6-5D02-2CEFE28D414F}"/>
              </a:ext>
            </a:extLst>
          </p:cNvPr>
          <p:cNvSpPr txBox="1"/>
          <p:nvPr/>
        </p:nvSpPr>
        <p:spPr>
          <a:xfrm>
            <a:off x="8663553" y="9257078"/>
            <a:ext cx="3817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Figure Credit: </a:t>
            </a:r>
            <a:r>
              <a:rPr lang="en-GB" sz="2800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280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 2021</a:t>
            </a:r>
            <a:endParaRPr lang="en-DE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451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 err="1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Softmax</a:t>
            </a: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Invariance Issue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50B-853B-E41A-345B-B21ECD3AFC81}"/>
              </a:ext>
            </a:extLst>
          </p:cNvPr>
          <p:cNvSpPr txBox="1">
            <a:spLocks/>
          </p:cNvSpPr>
          <p:nvPr/>
        </p:nvSpPr>
        <p:spPr bwMode="auto">
          <a:xfrm>
            <a:off x="277585" y="6976864"/>
            <a:ext cx="12496800" cy="2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279400" indent="0">
              <a:buNone/>
            </a:pPr>
            <a:r>
              <a:rPr lang="en-GB" sz="44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For </a:t>
            </a:r>
            <a:r>
              <a:rPr lang="en-GB" sz="44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Sigmoid (or BCE) Loss</a:t>
            </a:r>
            <a:r>
              <a:rPr lang="en-GB" sz="44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, the probe is </a:t>
            </a:r>
            <a:r>
              <a:rPr lang="en-GB" sz="44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penalized</a:t>
            </a:r>
            <a:r>
              <a:rPr lang="en-GB" sz="440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44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for adding a constant positive shift to non-target classes and thus biased towards focusing on class-specific features.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513F2-7252-FFEC-1E9A-C680CD4F8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68" y="3648806"/>
            <a:ext cx="11962017" cy="101312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C557B3-A1DF-5A22-5604-D412921B9CC3}"/>
              </a:ext>
            </a:extLst>
          </p:cNvPr>
          <p:cNvSpPr txBox="1">
            <a:spLocks/>
          </p:cNvSpPr>
          <p:nvPr/>
        </p:nvSpPr>
        <p:spPr bwMode="auto">
          <a:xfrm>
            <a:off x="277585" y="5413868"/>
            <a:ext cx="12496800" cy="79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279400" indent="0" algn="just">
              <a:buNone/>
            </a:pPr>
            <a:r>
              <a:rPr lang="en-GB" sz="44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en-GB" sz="44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Sigmoid (or BCE) Loss</a:t>
            </a:r>
            <a:r>
              <a:rPr lang="en-GB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independently </a:t>
            </a:r>
            <a:r>
              <a:rPr lang="en-GB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maximises 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(negative) class logits.</a:t>
            </a:r>
            <a:endParaRPr lang="en-GB" sz="4400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5027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4811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Quick Interlude - Evaluations of attributions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F147A-DAA0-B632-C784-D15F83206027}"/>
              </a:ext>
            </a:extLst>
          </p:cNvPr>
          <p:cNvSpPr txBox="1"/>
          <p:nvPr/>
        </p:nvSpPr>
        <p:spPr>
          <a:xfrm>
            <a:off x="636588" y="8633149"/>
            <a:ext cx="1205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Boehle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2021,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CoDA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Nets</a:t>
            </a:r>
            <a:endParaRPr lang="en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F4FDD-CC29-BFC9-15F3-68DE7E053530}"/>
              </a:ext>
            </a:extLst>
          </p:cNvPr>
          <p:cNvSpPr txBox="1"/>
          <p:nvPr/>
        </p:nvSpPr>
        <p:spPr>
          <a:xfrm>
            <a:off x="8734648" y="8837224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Credit: </a:t>
            </a:r>
            <a:r>
              <a:rPr lang="en-GB" sz="2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Sukrut</a:t>
            </a:r>
            <a:r>
              <a:rPr lang="en-GB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Rao 2022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8C9C9-929F-E202-1386-1F476BA2D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0" y="2738117"/>
            <a:ext cx="11959294" cy="5764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07CDE2-541E-10E3-524F-2C0C857BC3F7}"/>
              </a:ext>
            </a:extLst>
          </p:cNvPr>
          <p:cNvSpPr txBox="1"/>
          <p:nvPr/>
        </p:nvSpPr>
        <p:spPr>
          <a:xfrm>
            <a:off x="660650" y="2528199"/>
            <a:ext cx="8661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>
              <a:buClr>
                <a:schemeClr val="dk1"/>
              </a:buClr>
              <a:buSzPts val="1100"/>
            </a:pPr>
            <a:r>
              <a:rPr lang="en-GB" sz="2800" dirty="0">
                <a:latin typeface="Times New Roman"/>
                <a:ea typeface="Times New Roman"/>
                <a:cs typeface="Times New Roman"/>
                <a:sym typeface="Times New Roman"/>
              </a:rPr>
              <a:t>Grid pointing game - </a:t>
            </a:r>
            <a:r>
              <a:rPr lang="en-GB" sz="2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GridPG</a:t>
            </a:r>
            <a:endParaRPr lang="en-GB"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47349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Quick Interlude - Evaluations of attributions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F147A-DAA0-B632-C784-D15F83206027}"/>
              </a:ext>
            </a:extLst>
          </p:cNvPr>
          <p:cNvSpPr txBox="1"/>
          <p:nvPr/>
        </p:nvSpPr>
        <p:spPr>
          <a:xfrm>
            <a:off x="636588" y="8633149"/>
            <a:ext cx="1205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Boehle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2021,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CoDA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Nets</a:t>
            </a:r>
            <a:endParaRPr lang="en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F4FDD-CC29-BFC9-15F3-68DE7E053530}"/>
              </a:ext>
            </a:extLst>
          </p:cNvPr>
          <p:cNvSpPr txBox="1"/>
          <p:nvPr/>
        </p:nvSpPr>
        <p:spPr>
          <a:xfrm>
            <a:off x="8734648" y="8837224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Slide Credit: </a:t>
            </a:r>
            <a:r>
              <a:rPr lang="en-GB" sz="2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Sukrut</a:t>
            </a:r>
            <a:r>
              <a:rPr lang="en-GB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Rao 2022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7CDE2-541E-10E3-524F-2C0C857BC3F7}"/>
              </a:ext>
            </a:extLst>
          </p:cNvPr>
          <p:cNvSpPr txBox="1"/>
          <p:nvPr/>
        </p:nvSpPr>
        <p:spPr>
          <a:xfrm>
            <a:off x="660650" y="2528199"/>
            <a:ext cx="8661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>
              <a:buClr>
                <a:schemeClr val="dk1"/>
              </a:buClr>
              <a:buSzPts val="1100"/>
            </a:pPr>
            <a:r>
              <a:rPr lang="en-GB" sz="2800" dirty="0">
                <a:latin typeface="Times New Roman"/>
                <a:ea typeface="Times New Roman"/>
                <a:cs typeface="Times New Roman"/>
                <a:sym typeface="Times New Roman"/>
              </a:rPr>
              <a:t>Grid pointing game - </a:t>
            </a:r>
            <a:r>
              <a:rPr lang="en-GB" sz="2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GridPG</a:t>
            </a:r>
            <a:endParaRPr lang="en-GB"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E1CEE-CF29-5FD2-A8AA-1401A3DE2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66" y="3158657"/>
            <a:ext cx="9390480" cy="49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79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Quick Interlude - Evaluations of attributions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C557B3-A1DF-5A22-5604-D412921B9CC3}"/>
              </a:ext>
            </a:extLst>
          </p:cNvPr>
          <p:cNvSpPr txBox="1">
            <a:spLocks/>
          </p:cNvSpPr>
          <p:nvPr/>
        </p:nvSpPr>
        <p:spPr bwMode="auto">
          <a:xfrm>
            <a:off x="277585" y="3787349"/>
            <a:ext cx="12496800" cy="511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279400" indent="0" algn="just">
              <a:buNone/>
            </a:pPr>
            <a:r>
              <a:rPr lang="en-GB" sz="4400" b="1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Pixel Deletion Metric </a:t>
            </a:r>
            <a:r>
              <a:rPr lang="en-GB" sz="44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– Deleting least important pixels highlighted by th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e attribution map, should preserve the prediction.</a:t>
            </a:r>
          </a:p>
          <a:p>
            <a:pPr marL="279400" indent="0" algn="just">
              <a:buNone/>
            </a:pPr>
            <a:endParaRPr lang="en-GB" sz="4400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79400" indent="0" algn="just">
              <a:buNone/>
            </a:pPr>
            <a:r>
              <a:rPr lang="en-GB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Other metrics 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- Compactness (</a:t>
            </a:r>
            <a:r>
              <a:rPr lang="en-GB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Gini-index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), Complexity (</a:t>
            </a:r>
            <a:r>
              <a:rPr lang="en-GB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Entropy</a:t>
            </a: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GB" sz="4400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19570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 </a:t>
            </a:r>
            <a:r>
              <a:rPr lang="en-US" altLang="en-US" sz="4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Linear Classification on ImageNet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4B4A5-663A-E4C2-9A0F-097956E84CD1}"/>
              </a:ext>
            </a:extLst>
          </p:cNvPr>
          <p:cNvSpPr txBox="1"/>
          <p:nvPr/>
        </p:nvSpPr>
        <p:spPr>
          <a:xfrm>
            <a:off x="309776" y="2878782"/>
            <a:ext cx="11935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GB" sz="2800" b="1" dirty="0">
                <a:latin typeface="Times New Roman"/>
                <a:ea typeface="Times New Roman"/>
                <a:cs typeface="Times New Roman"/>
                <a:sym typeface="Times New Roman"/>
              </a:rPr>
              <a:t>Training object of classification layer</a:t>
            </a:r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has a drastic impact on the quality of attributions </a:t>
            </a:r>
            <a:endParaRPr lang="en-DE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9EB25-4FC7-5B73-3675-539ED9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241"/>
          <a:stretch/>
        </p:blipFill>
        <p:spPr>
          <a:xfrm>
            <a:off x="0" y="3966217"/>
            <a:ext cx="6316670" cy="3830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0B2A03-9AFE-1A8E-9D57-E8537B1CBD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54"/>
          <a:stretch/>
        </p:blipFill>
        <p:spPr>
          <a:xfrm>
            <a:off x="6501606" y="4299227"/>
            <a:ext cx="6316670" cy="3497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A3C47-F90E-F0B9-14D9-47B68191D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582883" y="-726687"/>
            <a:ext cx="736610" cy="93444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DC9D772-4E82-6A9D-2469-C69E6C5D300A}"/>
              </a:ext>
            </a:extLst>
          </p:cNvPr>
          <p:cNvSpPr/>
          <p:nvPr/>
        </p:nvSpPr>
        <p:spPr bwMode="auto">
          <a:xfrm>
            <a:off x="1808133" y="4700337"/>
            <a:ext cx="4275030" cy="127165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64E1C-E9F9-2147-316E-CD5F8D0DB9A2}"/>
              </a:ext>
            </a:extLst>
          </p:cNvPr>
          <p:cNvSpPr txBox="1"/>
          <p:nvPr/>
        </p:nvSpPr>
        <p:spPr>
          <a:xfrm>
            <a:off x="-12700" y="7998382"/>
            <a:ext cx="1303019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instead of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improves the localization of model explanations by </a:t>
            </a:r>
            <a:r>
              <a:rPr lang="en-GB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upto</a:t>
            </a:r>
            <a:r>
              <a:rPr lang="en-GB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40%.</a:t>
            </a:r>
          </a:p>
        </p:txBody>
      </p:sp>
    </p:spTree>
    <p:extLst>
      <p:ext uri="{BB962C8B-B14F-4D97-AF65-F5344CB8AC3E}">
        <p14:creationId xmlns:p14="http://schemas.microsoft.com/office/powerpoint/2010/main" val="23891914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4B4A5-663A-E4C2-9A0F-097956E84CD1}"/>
              </a:ext>
            </a:extLst>
          </p:cNvPr>
          <p:cNvSpPr txBox="1"/>
          <p:nvPr/>
        </p:nvSpPr>
        <p:spPr>
          <a:xfrm>
            <a:off x="309776" y="2878782"/>
            <a:ext cx="11935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GB" sz="2800" b="1" dirty="0">
                <a:latin typeface="Times New Roman"/>
                <a:ea typeface="Times New Roman"/>
                <a:cs typeface="Times New Roman"/>
                <a:sym typeface="Times New Roman"/>
              </a:rPr>
              <a:t>Training object of classification layer</a:t>
            </a:r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has a drastic impact on the quality of attributions </a:t>
            </a:r>
            <a:endParaRPr lang="en-DE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6959C-B61B-58CE-46BF-6ED272D72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20"/>
          <a:stretch/>
        </p:blipFill>
        <p:spPr>
          <a:xfrm>
            <a:off x="1047627" y="4177529"/>
            <a:ext cx="10907957" cy="49359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43787B-5812-30A4-2329-455109F8C50F}"/>
              </a:ext>
            </a:extLst>
          </p:cNvPr>
          <p:cNvSpPr/>
          <p:nvPr/>
        </p:nvSpPr>
        <p:spPr>
          <a:xfrm>
            <a:off x="636749" y="4572000"/>
            <a:ext cx="1416640" cy="529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74768-253C-D513-DFB8-273F167BB00D}"/>
              </a:ext>
            </a:extLst>
          </p:cNvPr>
          <p:cNvSpPr/>
          <p:nvPr/>
        </p:nvSpPr>
        <p:spPr>
          <a:xfrm>
            <a:off x="562148" y="4572000"/>
            <a:ext cx="1287254" cy="65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F0A38A-BB05-6B36-FB04-DD6BCED90EF1}"/>
              </a:ext>
            </a:extLst>
          </p:cNvPr>
          <p:cNvSpPr/>
          <p:nvPr/>
        </p:nvSpPr>
        <p:spPr>
          <a:xfrm>
            <a:off x="5932580" y="8302119"/>
            <a:ext cx="1416640" cy="529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B97B9-B68A-3DBC-3CA1-1279FAE81383}"/>
              </a:ext>
            </a:extLst>
          </p:cNvPr>
          <p:cNvSpPr/>
          <p:nvPr/>
        </p:nvSpPr>
        <p:spPr>
          <a:xfrm>
            <a:off x="5857979" y="8302119"/>
            <a:ext cx="1287254" cy="65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45103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 </a:t>
            </a:r>
            <a:r>
              <a:rPr lang="en-US" altLang="en-US" sz="4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Linear Classification on ImageNet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4B4A5-663A-E4C2-9A0F-097956E84CD1}"/>
              </a:ext>
            </a:extLst>
          </p:cNvPr>
          <p:cNvSpPr txBox="1"/>
          <p:nvPr/>
        </p:nvSpPr>
        <p:spPr>
          <a:xfrm>
            <a:off x="309776" y="2878782"/>
            <a:ext cx="11935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GB" sz="2800" b="1" dirty="0">
                <a:latin typeface="Times New Roman"/>
                <a:ea typeface="Times New Roman"/>
                <a:cs typeface="Times New Roman"/>
                <a:sym typeface="Times New Roman"/>
              </a:rPr>
              <a:t>Training object of classification layer</a:t>
            </a:r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has a drastic impact on the quality of attributions </a:t>
            </a:r>
            <a:endParaRPr lang="en-DE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A988C-2608-B920-477B-893B48905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7" y="4084956"/>
            <a:ext cx="1185366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157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 </a:t>
            </a:r>
            <a:r>
              <a:rPr lang="en-US" altLang="en-US" sz="4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Classification on ImageNet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4B4A5-663A-E4C2-9A0F-097956E84CD1}"/>
              </a:ext>
            </a:extLst>
          </p:cNvPr>
          <p:cNvSpPr txBox="1"/>
          <p:nvPr/>
        </p:nvSpPr>
        <p:spPr>
          <a:xfrm>
            <a:off x="309776" y="2878782"/>
            <a:ext cx="11935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Stronger MLP Classifier Improves Localization</a:t>
            </a:r>
            <a:endParaRPr lang="en-DE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110D9-6F89-87D3-9DA2-6CAC97FD7C4E}"/>
              </a:ext>
            </a:extLst>
          </p:cNvPr>
          <p:cNvSpPr/>
          <p:nvPr/>
        </p:nvSpPr>
        <p:spPr>
          <a:xfrm>
            <a:off x="562148" y="4159188"/>
            <a:ext cx="1763957" cy="7168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5DE7F8-7FDA-4C4E-0BBD-530AEB928EF5}"/>
              </a:ext>
            </a:extLst>
          </p:cNvPr>
          <p:cNvSpPr/>
          <p:nvPr/>
        </p:nvSpPr>
        <p:spPr>
          <a:xfrm>
            <a:off x="5697420" y="7969912"/>
            <a:ext cx="1763957" cy="7168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EE84AD-F3E7-CBD3-12E9-737B9A9CAE07}"/>
              </a:ext>
            </a:extLst>
          </p:cNvPr>
          <p:cNvSpPr txBox="1">
            <a:spLocks/>
          </p:cNvSpPr>
          <p:nvPr/>
        </p:nvSpPr>
        <p:spPr bwMode="auto">
          <a:xfrm>
            <a:off x="362651" y="3726775"/>
            <a:ext cx="12349584" cy="37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l">
              <a:lnSpc>
                <a:spcPct val="200000"/>
              </a:lnSpc>
              <a:buNone/>
            </a:pP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Since self-supervised pre-training learn general representations and are not optimized to be linearly separable with respect to downstream dataset classes:</a:t>
            </a:r>
          </a:p>
          <a:p>
            <a:pPr marL="0" indent="0" algn="l">
              <a:lnSpc>
                <a:spcPct val="200000"/>
              </a:lnSpc>
              <a:buNone/>
            </a:pPr>
            <a:r>
              <a:rPr lang="en-GB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extracting class-specific features with a single linear probes can be challenging!</a:t>
            </a:r>
          </a:p>
          <a:p>
            <a:pPr marL="0" indent="0" algn="l">
              <a:lnSpc>
                <a:spcPct val="200000"/>
              </a:lnSpc>
              <a:buNone/>
            </a:pPr>
            <a:r>
              <a:rPr lang="en-GB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Stronger Bcos-MLP classifiers (probing) improve both accuracy and localization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A9ECA-EA0D-C205-4968-521628CA3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624" y="7467229"/>
            <a:ext cx="5047963" cy="15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417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69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 </a:t>
            </a:r>
            <a:r>
              <a:rPr lang="en-US" altLang="en-US" sz="4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Classification on ImageNet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1FF17-E2E7-A1DC-2D74-3912E257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7" y="2514666"/>
            <a:ext cx="4413532" cy="33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AA595D5-C41C-6776-002B-15BB7139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7" y="5910526"/>
            <a:ext cx="4359259" cy="326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464AA-EF18-D6B8-3FD8-26387BB7B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17" y="4398019"/>
            <a:ext cx="1181318" cy="1031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9317EB-3F2D-61FD-6D08-BDAFE74F0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83" y="4062221"/>
            <a:ext cx="7003753" cy="2070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17451C-0BCA-B542-1AFF-AB0713A0FCFF}"/>
              </a:ext>
            </a:extLst>
          </p:cNvPr>
          <p:cNvSpPr txBox="1"/>
          <p:nvPr/>
        </p:nvSpPr>
        <p:spPr>
          <a:xfrm rot="5400000">
            <a:off x="11759564" y="5037661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latin typeface="Avenir Book" panose="02000503020000020003" pitchFamily="2" charset="0"/>
              </a:rPr>
              <a:t>DINO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D6AA7-61E4-E986-9127-C6CDD56313A2}"/>
              </a:ext>
            </a:extLst>
          </p:cNvPr>
          <p:cNvSpPr txBox="1"/>
          <p:nvPr/>
        </p:nvSpPr>
        <p:spPr>
          <a:xfrm>
            <a:off x="5327520" y="6473720"/>
            <a:ext cx="725976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Stronger probes distil class-specific features!</a:t>
            </a:r>
          </a:p>
        </p:txBody>
      </p:sp>
    </p:spTree>
    <p:extLst>
      <p:ext uri="{BB962C8B-B14F-4D97-AF65-F5344CB8AC3E}">
        <p14:creationId xmlns:p14="http://schemas.microsoft.com/office/powerpoint/2010/main" val="10333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543A54AB-C31A-3DC0-E726-52359ABD7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0" b="9670"/>
          <a:stretch/>
        </p:blipFill>
        <p:spPr bwMode="auto">
          <a:xfrm flipH="1">
            <a:off x="4443462" y="2215510"/>
            <a:ext cx="2729247" cy="26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What is Interpretability? </a:t>
            </a:r>
            <a:r>
              <a:rPr lang="en-GB" sz="6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Explanations: Attributions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43DC7D38-33CE-9CCB-50C1-E16BDD3915B3}"/>
              </a:ext>
            </a:extLst>
          </p:cNvPr>
          <p:cNvSpPr/>
          <p:nvPr/>
        </p:nvSpPr>
        <p:spPr bwMode="auto">
          <a:xfrm rot="5400000">
            <a:off x="4764638" y="4133156"/>
            <a:ext cx="3024326" cy="2573139"/>
          </a:xfrm>
          <a:prstGeom prst="trapezoid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0272F1-191A-510C-94CC-37FDBCB9F9DB}"/>
              </a:ext>
            </a:extLst>
          </p:cNvPr>
          <p:cNvSpPr/>
          <p:nvPr/>
        </p:nvSpPr>
        <p:spPr bwMode="auto">
          <a:xfrm>
            <a:off x="8518624" y="3359056"/>
            <a:ext cx="1008112" cy="1008112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268D10-0110-627F-FE0A-025FC4CE8CBD}"/>
              </a:ext>
            </a:extLst>
          </p:cNvPr>
          <p:cNvSpPr/>
          <p:nvPr/>
        </p:nvSpPr>
        <p:spPr bwMode="auto">
          <a:xfrm>
            <a:off x="8518624" y="4544968"/>
            <a:ext cx="1008112" cy="1008112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052647-B531-4757-B2B1-74712F459C8F}"/>
              </a:ext>
            </a:extLst>
          </p:cNvPr>
          <p:cNvSpPr/>
          <p:nvPr/>
        </p:nvSpPr>
        <p:spPr bwMode="auto">
          <a:xfrm>
            <a:off x="8518624" y="6731679"/>
            <a:ext cx="1008112" cy="1008112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12016-D3E5-645B-266A-39B9915B2C8F}"/>
              </a:ext>
            </a:extLst>
          </p:cNvPr>
          <p:cNvSpPr txBox="1"/>
          <p:nvPr/>
        </p:nvSpPr>
        <p:spPr>
          <a:xfrm>
            <a:off x="8099766" y="5852027"/>
            <a:ext cx="1845827" cy="437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6411A-532A-A303-1B27-5D2A9BE626F4}"/>
              </a:ext>
            </a:extLst>
          </p:cNvPr>
          <p:cNvSpPr txBox="1"/>
          <p:nvPr/>
        </p:nvSpPr>
        <p:spPr>
          <a:xfrm>
            <a:off x="10178609" y="3530844"/>
            <a:ext cx="184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This is a ship</a:t>
            </a:r>
            <a:endParaRPr lang="en-DE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0F8F39-7A12-EA4D-B134-C1C70E9405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2" b="30237"/>
          <a:stretch/>
        </p:blipFill>
        <p:spPr>
          <a:xfrm>
            <a:off x="835723" y="3540112"/>
            <a:ext cx="3607739" cy="3554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016471-49FA-5555-4958-3A344442EB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0" b="29347"/>
          <a:stretch/>
        </p:blipFill>
        <p:spPr>
          <a:xfrm>
            <a:off x="9703655" y="4094800"/>
            <a:ext cx="2984526" cy="29117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1DC39B-4983-36CE-4EF8-B3A370198C90}"/>
              </a:ext>
            </a:extLst>
          </p:cNvPr>
          <p:cNvSpPr txBox="1"/>
          <p:nvPr/>
        </p:nvSpPr>
        <p:spPr>
          <a:xfrm>
            <a:off x="9767647" y="6931889"/>
            <a:ext cx="2856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Attribution for class ‘ship’</a:t>
            </a:r>
            <a:endParaRPr lang="en-DE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67FDAD-CB0D-CCD5-496D-1DFAAC756DDE}"/>
              </a:ext>
            </a:extLst>
          </p:cNvPr>
          <p:cNvCxnSpPr/>
          <p:nvPr/>
        </p:nvCxnSpPr>
        <p:spPr bwMode="auto">
          <a:xfrm>
            <a:off x="6286376" y="6731679"/>
            <a:ext cx="0" cy="1673513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4AF7D4-E1FD-5BE6-66F2-551F8D95E5C7}"/>
              </a:ext>
            </a:extLst>
          </p:cNvPr>
          <p:cNvCxnSpPr/>
          <p:nvPr/>
        </p:nvCxnSpPr>
        <p:spPr bwMode="auto">
          <a:xfrm>
            <a:off x="6286376" y="8405192"/>
            <a:ext cx="4824536" cy="0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CACDD5-37F9-4127-5163-F25160E8029E}"/>
              </a:ext>
            </a:extLst>
          </p:cNvPr>
          <p:cNvCxnSpPr/>
          <p:nvPr/>
        </p:nvCxnSpPr>
        <p:spPr bwMode="auto">
          <a:xfrm flipV="1">
            <a:off x="11110912" y="7739791"/>
            <a:ext cx="0" cy="605458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BE8D30-FE4A-7022-962D-B2D427FDFA35}"/>
              </a:ext>
            </a:extLst>
          </p:cNvPr>
          <p:cNvSpPr txBox="1"/>
          <p:nvPr/>
        </p:nvSpPr>
        <p:spPr>
          <a:xfrm>
            <a:off x="5353280" y="4931679"/>
            <a:ext cx="1845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Black Box</a:t>
            </a:r>
            <a:endParaRPr lang="en-DE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Trapezium 24">
            <a:extLst>
              <a:ext uri="{FF2B5EF4-FFF2-40B4-BE49-F238E27FC236}">
                <a16:creationId xmlns:a16="http://schemas.microsoft.com/office/drawing/2014/main" id="{F00B8AAC-913F-FBD6-2042-5F71B5BBB872}"/>
              </a:ext>
            </a:extLst>
          </p:cNvPr>
          <p:cNvSpPr/>
          <p:nvPr/>
        </p:nvSpPr>
        <p:spPr bwMode="auto">
          <a:xfrm rot="5400000">
            <a:off x="4774212" y="4132274"/>
            <a:ext cx="3024326" cy="2573139"/>
          </a:xfrm>
          <a:prstGeom prst="trapezoid">
            <a:avLst/>
          </a:prstGeom>
          <a:solidFill>
            <a:schemeClr val="bg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C655C1D-46F7-4E0B-BED2-C54194708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49902" y="4374761"/>
            <a:ext cx="1848926" cy="19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2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 </a:t>
            </a:r>
            <a:r>
              <a:rPr lang="en-US" altLang="en-US" sz="4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Classification on ImageNet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D6AA7-61E4-E986-9127-C6CDD56313A2}"/>
              </a:ext>
            </a:extLst>
          </p:cNvPr>
          <p:cNvSpPr txBox="1"/>
          <p:nvPr/>
        </p:nvSpPr>
        <p:spPr>
          <a:xfrm>
            <a:off x="2949515" y="8500352"/>
            <a:ext cx="725976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Stronger probes distil class-specific features!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6DCD1-270E-0556-BDA5-17DCC4965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6" y="2713514"/>
            <a:ext cx="12870964" cy="56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54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7" y="1539596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Key Takeaways</a:t>
            </a:r>
            <a:endParaRPr lang="en-US" altLang="en-US" sz="4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ECA8E-F236-33EC-548A-D05EF08A0530}"/>
              </a:ext>
            </a:extLst>
          </p:cNvPr>
          <p:cNvSpPr txBox="1">
            <a:spLocks/>
          </p:cNvSpPr>
          <p:nvPr/>
        </p:nvSpPr>
        <p:spPr bwMode="auto">
          <a:xfrm>
            <a:off x="88704" y="2254814"/>
            <a:ext cx="12496800" cy="205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find SSL models to work well with post-hoc explanation (attribution) methods,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195562-9F2D-B89F-34E8-018622EF2913}"/>
              </a:ext>
            </a:extLst>
          </p:cNvPr>
          <p:cNvSpPr txBox="1">
            <a:spLocks/>
          </p:cNvSpPr>
          <p:nvPr/>
        </p:nvSpPr>
        <p:spPr bwMode="auto">
          <a:xfrm>
            <a:off x="88704" y="4114675"/>
            <a:ext cx="13004800" cy="205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used to train the classifier on downstream tasks can have a huge influence on model explanations =&gt;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instead of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improves the localization of model explanations by </a:t>
            </a:r>
            <a:r>
              <a:rPr lang="en-GB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upto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40%.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BECCC-27B1-7DBF-8BE6-79BE4FFBE243}"/>
              </a:ext>
            </a:extLst>
          </p:cNvPr>
          <p:cNvSpPr txBox="1">
            <a:spLocks/>
          </p:cNvSpPr>
          <p:nvPr/>
        </p:nvSpPr>
        <p:spPr bwMode="auto">
          <a:xfrm>
            <a:off x="54448" y="6504887"/>
            <a:ext cx="12830844" cy="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Stronger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Bcos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MLP probes 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both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performance 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explanation localization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8BB32A-67A7-4414-B2F2-29879B27FF4D}"/>
              </a:ext>
            </a:extLst>
          </p:cNvPr>
          <p:cNvSpPr txBox="1">
            <a:spLocks/>
          </p:cNvSpPr>
          <p:nvPr/>
        </p:nvSpPr>
        <p:spPr bwMode="auto">
          <a:xfrm>
            <a:off x="29048" y="7518652"/>
            <a:ext cx="12830844" cy="182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also show that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inherently interpretable B-cos models 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compatible with SSL training, leading to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highly interpretable 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GB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performant </a:t>
            </a:r>
            <a:r>
              <a:rPr lang="en-GB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models.</a:t>
            </a:r>
          </a:p>
        </p:txBody>
      </p:sp>
    </p:spTree>
    <p:extLst>
      <p:ext uri="{BB962C8B-B14F-4D97-AF65-F5344CB8AC3E}">
        <p14:creationId xmlns:p14="http://schemas.microsoft.com/office/powerpoint/2010/main" val="1246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Acknowledgements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Sukrut Rao*">
            <a:extLst>
              <a:ext uri="{FF2B5EF4-FFF2-40B4-BE49-F238E27FC236}">
                <a16:creationId xmlns:a16="http://schemas.microsoft.com/office/drawing/2014/main" id="{7318523D-A665-0294-8BDE-20CA7158C672}"/>
              </a:ext>
            </a:extLst>
          </p:cNvPr>
          <p:cNvSpPr txBox="1"/>
          <p:nvPr/>
        </p:nvSpPr>
        <p:spPr>
          <a:xfrm>
            <a:off x="3042863" y="7824065"/>
            <a:ext cx="2620616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ctr">
              <a:defRPr sz="3600"/>
            </a:lvl1pPr>
          </a:lstStyle>
          <a:p>
            <a:r>
              <a:rPr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Sukrut</a:t>
            </a: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 Rao</a:t>
            </a:r>
          </a:p>
        </p:txBody>
      </p:sp>
      <p:pic>
        <p:nvPicPr>
          <p:cNvPr id="7" name="bernt-schiele.jpg" descr="bernt-schiele.jpg">
            <a:extLst>
              <a:ext uri="{FF2B5EF4-FFF2-40B4-BE49-F238E27FC236}">
                <a16:creationId xmlns:a16="http://schemas.microsoft.com/office/drawing/2014/main" id="{38CBEC15-1A51-CD9B-1C16-54AD4A902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78" y="2142361"/>
            <a:ext cx="1510274" cy="209403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5C4B4774-2716-9577-009A-C26C0B9325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3" r="3073"/>
          <a:stretch>
            <a:fillRect/>
          </a:stretch>
        </p:blipFill>
        <p:spPr>
          <a:xfrm>
            <a:off x="5755620" y="5733158"/>
            <a:ext cx="1510826" cy="209403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9" name="csm_srao_72d10b574a.jpg" descr="csm_srao_72d10b574a.jpg">
            <a:extLst>
              <a:ext uri="{FF2B5EF4-FFF2-40B4-BE49-F238E27FC236}">
                <a16:creationId xmlns:a16="http://schemas.microsoft.com/office/drawing/2014/main" id="{72BB2C01-7356-7FFD-20E2-BD129A36CC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23" r="20486" b="13143"/>
          <a:stretch>
            <a:fillRect/>
          </a:stretch>
        </p:blipFill>
        <p:spPr>
          <a:xfrm>
            <a:off x="3598405" y="5750919"/>
            <a:ext cx="1509532" cy="209403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0" name="Moritz Böhle*">
            <a:extLst>
              <a:ext uri="{FF2B5EF4-FFF2-40B4-BE49-F238E27FC236}">
                <a16:creationId xmlns:a16="http://schemas.microsoft.com/office/drawing/2014/main" id="{86C90A84-240C-09BF-EBF0-0CA0564A1BBC}"/>
              </a:ext>
            </a:extLst>
          </p:cNvPr>
          <p:cNvSpPr txBox="1"/>
          <p:nvPr/>
        </p:nvSpPr>
        <p:spPr>
          <a:xfrm>
            <a:off x="5034104" y="7809125"/>
            <a:ext cx="287444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ctr">
              <a:defRPr sz="3600"/>
            </a:lvl1pPr>
          </a:lstStyle>
          <a:p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Moritz </a:t>
            </a:r>
            <a:r>
              <a:rPr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Böhle</a:t>
            </a:r>
            <a:endParaRPr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Amin Parchami-Araghi">
            <a:extLst>
              <a:ext uri="{FF2B5EF4-FFF2-40B4-BE49-F238E27FC236}">
                <a16:creationId xmlns:a16="http://schemas.microsoft.com/office/drawing/2014/main" id="{1B576FFD-8A89-3C50-3DD1-8C4156149FBC}"/>
              </a:ext>
            </a:extLst>
          </p:cNvPr>
          <p:cNvSpPr txBox="1"/>
          <p:nvPr/>
        </p:nvSpPr>
        <p:spPr>
          <a:xfrm>
            <a:off x="6603352" y="7843292"/>
            <a:ext cx="4729138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ctr">
              <a:defRPr sz="3600"/>
            </a:lvl1pPr>
          </a:lstStyle>
          <a:p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Amin </a:t>
            </a:r>
            <a:r>
              <a:rPr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Parchami-Araghi</a:t>
            </a:r>
            <a:endParaRPr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Bernt Schiele">
            <a:extLst>
              <a:ext uri="{FF2B5EF4-FFF2-40B4-BE49-F238E27FC236}">
                <a16:creationId xmlns:a16="http://schemas.microsoft.com/office/drawing/2014/main" id="{FCCC2718-4829-B840-FFF9-538B00E99AD9}"/>
              </a:ext>
            </a:extLst>
          </p:cNvPr>
          <p:cNvSpPr txBox="1"/>
          <p:nvPr/>
        </p:nvSpPr>
        <p:spPr>
          <a:xfrm>
            <a:off x="4016270" y="4282557"/>
            <a:ext cx="2874890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ctr">
              <a:defRPr sz="3600"/>
            </a:lvl1pPr>
          </a:lstStyle>
          <a:p>
            <a:r>
              <a:rPr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Bernt</a:t>
            </a: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 Schiele</a:t>
            </a:r>
          </a:p>
        </p:txBody>
      </p:sp>
      <p:pic>
        <p:nvPicPr>
          <p:cNvPr id="13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5B5F066B-5C59-FE51-6249-ABEF648F11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429" t="11362" r="17024" b="16217"/>
          <a:stretch>
            <a:fillRect/>
          </a:stretch>
        </p:blipFill>
        <p:spPr>
          <a:xfrm>
            <a:off x="8019933" y="5772116"/>
            <a:ext cx="1509471" cy="209403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3074" name="Picture 2" descr="ISTA | Locatello Group">
            <a:extLst>
              <a:ext uri="{FF2B5EF4-FFF2-40B4-BE49-F238E27FC236}">
                <a16:creationId xmlns:a16="http://schemas.microsoft.com/office/drawing/2014/main" id="{4A67141F-D7FE-80FE-6147-8B3BB48D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04" y="2119178"/>
            <a:ext cx="1730850" cy="21635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ernt Schiele">
            <a:extLst>
              <a:ext uri="{FF2B5EF4-FFF2-40B4-BE49-F238E27FC236}">
                <a16:creationId xmlns:a16="http://schemas.microsoft.com/office/drawing/2014/main" id="{88D0A961-D141-2625-F62E-640F1CF8425A}"/>
              </a:ext>
            </a:extLst>
          </p:cNvPr>
          <p:cNvSpPr txBox="1"/>
          <p:nvPr/>
        </p:nvSpPr>
        <p:spPr>
          <a:xfrm>
            <a:off x="6417384" y="4279844"/>
            <a:ext cx="2874890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ctr">
              <a:defRPr sz="3600"/>
            </a:lvl1pPr>
          </a:lstStyle>
          <a:p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Francesco </a:t>
            </a:r>
            <a:r>
              <a:rPr lang="en-US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Locatello</a:t>
            </a:r>
            <a:endParaRPr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93417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419649" y="5836452"/>
            <a:ext cx="12494766" cy="229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GB" sz="4799" dirty="0">
                <a:latin typeface="Times New Roman"/>
                <a:ea typeface="Times New Roman"/>
                <a:cs typeface="Times New Roman"/>
                <a:sym typeface="Times New Roman"/>
              </a:rPr>
              <a:t>Thank you all!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GB" sz="4799" dirty="0">
                <a:latin typeface="Times New Roman"/>
                <a:ea typeface="Times New Roman"/>
                <a:cs typeface="Times New Roman"/>
                <a:sym typeface="Times New Roman"/>
              </a:rPr>
              <a:t>Have a nice weekend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GB" sz="4799" dirty="0">
                <a:latin typeface="Times New Roman"/>
                <a:ea typeface="Times New Roman"/>
                <a:cs typeface="Times New Roman"/>
                <a:sym typeface="Times New Roman"/>
              </a:rPr>
              <a:t> 😊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5DD4E-DE8B-7139-7516-06D5ABAC9BC4}"/>
              </a:ext>
            </a:extLst>
          </p:cNvPr>
          <p:cNvSpPr txBox="1">
            <a:spLocks/>
          </p:cNvSpPr>
          <p:nvPr/>
        </p:nvSpPr>
        <p:spPr bwMode="auto">
          <a:xfrm>
            <a:off x="403424" y="2485431"/>
            <a:ext cx="12494766" cy="229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GB" sz="4799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questions, comments …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C3F4233-07EC-4339-7054-7E14AB0182BB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</p:spTree>
    <p:extLst>
      <p:ext uri="{BB962C8B-B14F-4D97-AF65-F5344CB8AC3E}">
        <p14:creationId xmlns:p14="http://schemas.microsoft.com/office/powerpoint/2010/main" val="4912160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References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110D9-6F89-87D3-9DA2-6CAC97FD7C4E}"/>
              </a:ext>
            </a:extLst>
          </p:cNvPr>
          <p:cNvSpPr/>
          <p:nvPr/>
        </p:nvSpPr>
        <p:spPr>
          <a:xfrm>
            <a:off x="562148" y="4159188"/>
            <a:ext cx="1763957" cy="7168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5DE7F8-7FDA-4C4E-0BBD-530AEB928EF5}"/>
              </a:ext>
            </a:extLst>
          </p:cNvPr>
          <p:cNvSpPr/>
          <p:nvPr/>
        </p:nvSpPr>
        <p:spPr>
          <a:xfrm>
            <a:off x="5697420" y="7969912"/>
            <a:ext cx="1763957" cy="7168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EE84AD-F3E7-CBD3-12E9-737B9A9CAE07}"/>
              </a:ext>
            </a:extLst>
          </p:cNvPr>
          <p:cNvSpPr txBox="1">
            <a:spLocks/>
          </p:cNvSpPr>
          <p:nvPr/>
        </p:nvSpPr>
        <p:spPr bwMode="auto">
          <a:xfrm>
            <a:off x="326814" y="2806244"/>
            <a:ext cx="12349584" cy="498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850900" indent="-5715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•"/>
              <a:defRPr sz="3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1235075" indent="-523875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00000"/>
              <a:buFont typeface="Helvetica Neue Light" charset="0"/>
              <a:buChar char="‣"/>
              <a:defRPr sz="24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1619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1A1A1A"/>
              </a:buClr>
              <a:buSzPct val="129000"/>
              <a:buFont typeface="Helvetica Neue Light" charset="0"/>
              <a:buChar char="-"/>
              <a:defRPr sz="22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20764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29000"/>
              <a:buFont typeface="Helvetica Neue Light" charset="0"/>
              <a:buChar char="•"/>
              <a:defRPr sz="20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2508250" indent="-463550" algn="l" rtl="0" eaLnBrk="0" fontAlgn="base" hangingPunct="0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29654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34226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38798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4337050" indent="-463550" algn="l" rtl="0" fontAlgn="base">
              <a:spcBef>
                <a:spcPts val="1200"/>
              </a:spcBef>
              <a:spcAft>
                <a:spcPct val="0"/>
              </a:spcAft>
              <a:buSzPct val="110000"/>
              <a:buFont typeface="Helvetica Neue Light" charset="0"/>
              <a:buChar char="‣"/>
              <a:defRPr sz="1600">
                <a:solidFill>
                  <a:srgbClr val="1A1A1A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 algn="l">
              <a:buNone/>
            </a:pP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Böhle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M.D., Fritz, M., &amp; Schiele, B. B-cos Networks: Alignment is All We Need for Interpretability. CVPR 2022.</a:t>
            </a:r>
          </a:p>
          <a:p>
            <a:pPr marL="0" indent="0" algn="l">
              <a:buNone/>
            </a:pP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Böhle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M.D., Singh, N., Fritz, M., &amp; Schiele, B. B-Cos Alignment for Inherently Interpretable CNNs and Vision Transformers. PAMI 2023.</a:t>
            </a:r>
          </a:p>
          <a:p>
            <a:pPr marL="0" indent="0" algn="l">
              <a:buNone/>
            </a:pP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Rao, S.,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Böhle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M.,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Parchami-Araghi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A., &amp; Schiele, B. Studying How to Efficiently and Effectively Guide Models with Explanations. ICCV 2023.</a:t>
            </a:r>
          </a:p>
          <a:p>
            <a:pPr marL="0" indent="0" algn="l">
              <a:buNone/>
            </a:pP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Parchami-Araghi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A.,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Böhle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M., Rao, S., &amp; Schiele, B. Good Teachers Explain: Explanation-Enhanced Knowledge Distillation. ECCV 2024.</a:t>
            </a:r>
          </a:p>
          <a:p>
            <a:pPr marL="0" indent="0" algn="l">
              <a:buNone/>
            </a:pP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Gairola, S.,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Böhle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M., </a:t>
            </a:r>
            <a:r>
              <a:rPr lang="en-GB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Locatello</a:t>
            </a:r>
            <a:r>
              <a:rPr lang="en-GB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F., &amp; Schiele, B. How to Probe: Simple Yet Effective Techniques for Improving Post-hoc Explanations (under review, 2024)</a:t>
            </a:r>
          </a:p>
        </p:txBody>
      </p:sp>
    </p:spTree>
    <p:extLst>
      <p:ext uri="{BB962C8B-B14F-4D97-AF65-F5344CB8AC3E}">
        <p14:creationId xmlns:p14="http://schemas.microsoft.com/office/powerpoint/2010/main" val="13090111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309776" y="4241109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Backup Slides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2812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solidFill>
                  <a:srgbClr val="00206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The Impact of training paradigm on visual explanations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9A09D1-80C7-39B3-B20B-696AE6D13F2A}"/>
              </a:ext>
            </a:extLst>
          </p:cNvPr>
          <p:cNvSpPr txBox="1"/>
          <p:nvPr/>
        </p:nvSpPr>
        <p:spPr>
          <a:xfrm>
            <a:off x="155854" y="1697202"/>
            <a:ext cx="12847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Results and Findings</a:t>
            </a:r>
            <a:endParaRPr lang="en-GB" sz="480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4B4A5-663A-E4C2-9A0F-097956E84CD1}"/>
              </a:ext>
            </a:extLst>
          </p:cNvPr>
          <p:cNvSpPr txBox="1"/>
          <p:nvPr/>
        </p:nvSpPr>
        <p:spPr>
          <a:xfrm>
            <a:off x="309776" y="2878782"/>
            <a:ext cx="11935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GB" sz="2800" b="1" dirty="0">
                <a:latin typeface="Times New Roman"/>
                <a:ea typeface="Times New Roman"/>
                <a:cs typeface="Times New Roman"/>
                <a:sym typeface="Times New Roman"/>
              </a:rPr>
              <a:t>Training object of classification layer</a:t>
            </a:r>
            <a:r>
              <a:rPr lang="en-GB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has a drastic impact on the quality of attributions </a:t>
            </a:r>
            <a:endParaRPr lang="en-DE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6959C-B61B-58CE-46BF-6ED272D72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26" y="4406482"/>
            <a:ext cx="12333851" cy="28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693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Networks (Details): Standard vs B-cos Transform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Google Shape;491;p36">
            <a:extLst>
              <a:ext uri="{FF2B5EF4-FFF2-40B4-BE49-F238E27FC236}">
                <a16:creationId xmlns:a16="http://schemas.microsoft.com/office/drawing/2014/main" id="{F06C939A-E4DE-620A-C55A-9A711932B327}"/>
              </a:ext>
            </a:extLst>
          </p:cNvPr>
          <p:cNvSpPr txBox="1">
            <a:spLocks/>
          </p:cNvSpPr>
          <p:nvPr/>
        </p:nvSpPr>
        <p:spPr>
          <a:xfrm>
            <a:off x="396636" y="1671638"/>
            <a:ext cx="12118187" cy="1057276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algn="l"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Standard Linear Transform: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04C28-9085-D2DF-E581-83B81063D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43" y="3248787"/>
            <a:ext cx="8712590" cy="1516112"/>
          </a:xfrm>
          <a:prstGeom prst="rect">
            <a:avLst/>
          </a:prstGeom>
        </p:spPr>
      </p:pic>
      <p:sp>
        <p:nvSpPr>
          <p:cNvPr id="6" name="Google Shape;491;p36">
            <a:extLst>
              <a:ext uri="{FF2B5EF4-FFF2-40B4-BE49-F238E27FC236}">
                <a16:creationId xmlns:a16="http://schemas.microsoft.com/office/drawing/2014/main" id="{39B6E6BB-3CA5-E881-78BB-60C81432417A}"/>
              </a:ext>
            </a:extLst>
          </p:cNvPr>
          <p:cNvSpPr txBox="1">
            <a:spLocks/>
          </p:cNvSpPr>
          <p:nvPr/>
        </p:nvSpPr>
        <p:spPr>
          <a:xfrm>
            <a:off x="396635" y="4663779"/>
            <a:ext cx="12118187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algn="l"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Transform: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7D4BF-BA7B-3B20-C518-F5A3D81EE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27" y="5933332"/>
            <a:ext cx="9405337" cy="1270479"/>
          </a:xfrm>
          <a:prstGeom prst="rect">
            <a:avLst/>
          </a:prstGeom>
        </p:spPr>
      </p:pic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C3D0EA33-1A15-C5B8-3EED-003463E69E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F3CC1287-2AE8-BB53-CE1F-4365095A81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</p:spTree>
    <p:extLst>
      <p:ext uri="{BB962C8B-B14F-4D97-AF65-F5344CB8AC3E}">
        <p14:creationId xmlns:p14="http://schemas.microsoft.com/office/powerpoint/2010/main" val="1529136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Networks (Details): Dynamic Linearity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C3D0EA33-1A15-C5B8-3EED-003463E6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F3CC1287-2AE8-BB53-CE1F-4365095A81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06407-CA9C-3603-12E1-04DBF73DCD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50771" y="1778938"/>
            <a:ext cx="12501669" cy="54257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D3DBE5-34D6-2450-8C08-ED27E0B19C1C}"/>
              </a:ext>
            </a:extLst>
          </p:cNvPr>
          <p:cNvSpPr/>
          <p:nvPr/>
        </p:nvSpPr>
        <p:spPr>
          <a:xfrm>
            <a:off x="2628481" y="2281525"/>
            <a:ext cx="6655004" cy="399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E276D2-76C6-2F0D-A1AD-A4F7F901D908}"/>
              </a:ext>
            </a:extLst>
          </p:cNvPr>
          <p:cNvSpPr/>
          <p:nvPr/>
        </p:nvSpPr>
        <p:spPr>
          <a:xfrm>
            <a:off x="153733" y="5378602"/>
            <a:ext cx="12620651" cy="2406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588312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79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Networks (Details): Dynamic Linearity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C3D0EA33-1A15-C5B8-3EED-003463E6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F3CC1287-2AE8-BB53-CE1F-4365095A81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06407-CA9C-3603-12E1-04DBF73DCD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50771" y="1778938"/>
            <a:ext cx="12501669" cy="5425739"/>
          </a:xfrm>
          <a:prstGeom prst="rect">
            <a:avLst/>
          </a:prstGeom>
        </p:spPr>
      </p:pic>
      <p:sp>
        <p:nvSpPr>
          <p:cNvPr id="3" name="Google Shape;491;p36">
            <a:extLst>
              <a:ext uri="{FF2B5EF4-FFF2-40B4-BE49-F238E27FC236}">
                <a16:creationId xmlns:a16="http://schemas.microsoft.com/office/drawing/2014/main" id="{37B83D07-6F64-8DAE-B7B6-6CDE330DC5C1}"/>
              </a:ext>
            </a:extLst>
          </p:cNvPr>
          <p:cNvSpPr txBox="1">
            <a:spLocks/>
          </p:cNvSpPr>
          <p:nvPr/>
        </p:nvSpPr>
        <p:spPr>
          <a:xfrm>
            <a:off x="3353350" y="7016346"/>
            <a:ext cx="5671409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Faithful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246B5-829A-0F6E-81DF-EF993655CB02}"/>
              </a:ext>
            </a:extLst>
          </p:cNvPr>
          <p:cNvSpPr txBox="1"/>
          <p:nvPr/>
        </p:nvSpPr>
        <p:spPr>
          <a:xfrm>
            <a:off x="6854239" y="7732583"/>
            <a:ext cx="716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✅</a:t>
            </a:r>
            <a:endParaRPr lang="en-DE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2B941F-05EE-B80C-7A69-196A2240DC99}"/>
              </a:ext>
            </a:extLst>
          </p:cNvPr>
          <p:cNvSpPr/>
          <p:nvPr/>
        </p:nvSpPr>
        <p:spPr>
          <a:xfrm>
            <a:off x="153733" y="5378603"/>
            <a:ext cx="10989547" cy="2218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4B3DB-E66B-2387-1A73-ACE8F261D6D6}"/>
              </a:ext>
            </a:extLst>
          </p:cNvPr>
          <p:cNvSpPr/>
          <p:nvPr/>
        </p:nvSpPr>
        <p:spPr>
          <a:xfrm>
            <a:off x="10724307" y="5736801"/>
            <a:ext cx="2173883" cy="16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Google Shape;491;p36">
            <a:extLst>
              <a:ext uri="{FF2B5EF4-FFF2-40B4-BE49-F238E27FC236}">
                <a16:creationId xmlns:a16="http://schemas.microsoft.com/office/drawing/2014/main" id="{9E05DF95-1203-C30D-70D1-2261D9F04F16}"/>
              </a:ext>
            </a:extLst>
          </p:cNvPr>
          <p:cNvSpPr txBox="1">
            <a:spLocks/>
          </p:cNvSpPr>
          <p:nvPr/>
        </p:nvSpPr>
        <p:spPr>
          <a:xfrm>
            <a:off x="250771" y="6235194"/>
            <a:ext cx="12147873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defTabSz="1092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Dynamic linearity allows to faithfully summarise the model.</a:t>
            </a:r>
          </a:p>
        </p:txBody>
      </p:sp>
    </p:spTree>
    <p:extLst>
      <p:ext uri="{BB962C8B-B14F-4D97-AF65-F5344CB8AC3E}">
        <p14:creationId xmlns:p14="http://schemas.microsoft.com/office/powerpoint/2010/main" val="381391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Post-hoc Attribution Methods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C45F55-C05A-5C03-3AF9-4A4F36140182}"/>
              </a:ext>
            </a:extLst>
          </p:cNvPr>
          <p:cNvSpPr/>
          <p:nvPr/>
        </p:nvSpPr>
        <p:spPr>
          <a:xfrm>
            <a:off x="2708910" y="4069080"/>
            <a:ext cx="7795260" cy="38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0434B4-8BD0-3A7A-11F1-CC1A52F612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6" b="-1"/>
          <a:stretch/>
        </p:blipFill>
        <p:spPr>
          <a:xfrm>
            <a:off x="2399671" y="1921798"/>
            <a:ext cx="8630279" cy="6027938"/>
          </a:xfrm>
          <a:prstGeom prst="rect">
            <a:avLst/>
          </a:prstGeom>
        </p:spPr>
      </p:pic>
      <p:sp>
        <p:nvSpPr>
          <p:cNvPr id="23" name="Google Shape;138;p21">
            <a:extLst>
              <a:ext uri="{FF2B5EF4-FFF2-40B4-BE49-F238E27FC236}">
                <a16:creationId xmlns:a16="http://schemas.microsoft.com/office/drawing/2014/main" id="{FAA739B2-4AA1-E6E5-F198-B48E9859E752}"/>
              </a:ext>
            </a:extLst>
          </p:cNvPr>
          <p:cNvSpPr txBox="1"/>
          <p:nvPr/>
        </p:nvSpPr>
        <p:spPr>
          <a:xfrm>
            <a:off x="353219" y="8440407"/>
            <a:ext cx="1239043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Gradient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Simoyan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2014), G. Backpropagation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Springenberg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2015), 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IxG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Shrikumar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2017), Grad-CAM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Selvaraju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2017), Grad-CAM++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Chattopadhaya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2018), Ablation-CAM (Desai et al. 2020), Score-CAM (Wang et al. 2020), Layer-CAM (Jiang et al. 2021), Occlusion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Zeiler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2014), RISE (</a:t>
            </a:r>
            <a:r>
              <a:rPr lang="en-US" sz="3000" baseline="300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Petsuik</a:t>
            </a:r>
            <a:r>
              <a:rPr lang="en-US" sz="30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2018)</a:t>
            </a:r>
            <a:endParaRPr sz="3000" baseline="30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0053D99-25D0-E641-0058-7E6A90E23C4A}"/>
              </a:ext>
            </a:extLst>
          </p:cNvPr>
          <p:cNvSpPr/>
          <p:nvPr/>
        </p:nvSpPr>
        <p:spPr>
          <a:xfrm>
            <a:off x="898902" y="2882685"/>
            <a:ext cx="11468745" cy="3688596"/>
          </a:xfrm>
          <a:prstGeom prst="roundRect">
            <a:avLst/>
          </a:prstGeom>
          <a:solidFill>
            <a:schemeClr val="bg2"/>
          </a:solidFill>
          <a:ln w="381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60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Post-hoc</a:t>
            </a:r>
            <a:r>
              <a:rPr lang="en-DE" sz="60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-&gt; applied </a:t>
            </a:r>
            <a:r>
              <a:rPr lang="en-DE" sz="60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after</a:t>
            </a:r>
            <a:r>
              <a:rPr lang="en-DE" sz="60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the model is trained!</a:t>
            </a:r>
          </a:p>
        </p:txBody>
      </p:sp>
    </p:spTree>
    <p:extLst>
      <p:ext uri="{BB962C8B-B14F-4D97-AF65-F5344CB8AC3E}">
        <p14:creationId xmlns:p14="http://schemas.microsoft.com/office/powerpoint/2010/main" val="17461004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80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Networks (Details): Alignment Pressure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C3D0EA33-1A15-C5B8-3EED-003463E6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F3CC1287-2AE8-BB53-CE1F-4365095A81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A5706-A65D-E662-C980-5A392ADA6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67" y="4203474"/>
            <a:ext cx="11589477" cy="3488095"/>
          </a:xfrm>
          <a:prstGeom prst="rect">
            <a:avLst/>
          </a:prstGeom>
        </p:spPr>
      </p:pic>
      <p:sp>
        <p:nvSpPr>
          <p:cNvPr id="4" name="Google Shape;491;p36">
            <a:extLst>
              <a:ext uri="{FF2B5EF4-FFF2-40B4-BE49-F238E27FC236}">
                <a16:creationId xmlns:a16="http://schemas.microsoft.com/office/drawing/2014/main" id="{CFCAA12B-036C-27A1-D086-1A66C4D083EB}"/>
              </a:ext>
            </a:extLst>
          </p:cNvPr>
          <p:cNvSpPr txBox="1">
            <a:spLocks/>
          </p:cNvSpPr>
          <p:nvPr/>
        </p:nvSpPr>
        <p:spPr>
          <a:xfrm>
            <a:off x="3665901" y="1793787"/>
            <a:ext cx="5671409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Transform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38B8A-A3FE-0AB3-46B1-945319944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52" y="2945036"/>
            <a:ext cx="7800706" cy="1053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8122E-5148-4820-DA2E-F288A283A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8339" y="1542799"/>
            <a:ext cx="2369851" cy="15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84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81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Networks (Details): Alignment Pressure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C3D0EA33-1A15-C5B8-3EED-003463E6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F3CC1287-2AE8-BB53-CE1F-4365095A81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A5706-A65D-E662-C980-5A392ADA6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67" y="4203474"/>
            <a:ext cx="11589477" cy="3488095"/>
          </a:xfrm>
          <a:prstGeom prst="rect">
            <a:avLst/>
          </a:prstGeom>
        </p:spPr>
      </p:pic>
      <p:sp>
        <p:nvSpPr>
          <p:cNvPr id="4" name="Google Shape;491;p36">
            <a:extLst>
              <a:ext uri="{FF2B5EF4-FFF2-40B4-BE49-F238E27FC236}">
                <a16:creationId xmlns:a16="http://schemas.microsoft.com/office/drawing/2014/main" id="{CFCAA12B-036C-27A1-D086-1A66C4D083EB}"/>
              </a:ext>
            </a:extLst>
          </p:cNvPr>
          <p:cNvSpPr txBox="1">
            <a:spLocks/>
          </p:cNvSpPr>
          <p:nvPr/>
        </p:nvSpPr>
        <p:spPr>
          <a:xfrm>
            <a:off x="3665901" y="1793787"/>
            <a:ext cx="5671409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Transform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38B8A-A3FE-0AB3-46B1-945319944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52" y="2945036"/>
            <a:ext cx="7800706" cy="1053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8122E-5148-4820-DA2E-F288A283A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1073" y="1542799"/>
            <a:ext cx="2267117" cy="1491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D49B7-6E34-E885-5A20-231F18F7B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1322" y="1612185"/>
            <a:ext cx="2441626" cy="1489486"/>
          </a:xfrm>
          <a:prstGeom prst="rect">
            <a:avLst/>
          </a:prstGeom>
        </p:spPr>
      </p:pic>
      <p:sp>
        <p:nvSpPr>
          <p:cNvPr id="2" name="Google Shape;491;p36">
            <a:extLst>
              <a:ext uri="{FF2B5EF4-FFF2-40B4-BE49-F238E27FC236}">
                <a16:creationId xmlns:a16="http://schemas.microsoft.com/office/drawing/2014/main" id="{5731D4AD-6406-5FF6-E298-D4E5BC2BD3A8}"/>
              </a:ext>
            </a:extLst>
          </p:cNvPr>
          <p:cNvSpPr txBox="1">
            <a:spLocks/>
          </p:cNvSpPr>
          <p:nvPr/>
        </p:nvSpPr>
        <p:spPr>
          <a:xfrm>
            <a:off x="3353350" y="7016346"/>
            <a:ext cx="5671409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Interpretable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DE17E-370F-89BC-0110-48AAFCC7F9E6}"/>
              </a:ext>
            </a:extLst>
          </p:cNvPr>
          <p:cNvSpPr txBox="1"/>
          <p:nvPr/>
        </p:nvSpPr>
        <p:spPr>
          <a:xfrm>
            <a:off x="7210700" y="7717618"/>
            <a:ext cx="716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✅</a:t>
            </a:r>
            <a:endParaRPr lang="en-DE" sz="3200" dirty="0"/>
          </a:p>
        </p:txBody>
      </p:sp>
    </p:spTree>
    <p:extLst>
      <p:ext uri="{BB962C8B-B14F-4D97-AF65-F5344CB8AC3E}">
        <p14:creationId xmlns:p14="http://schemas.microsoft.com/office/powerpoint/2010/main" val="39157318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82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Networks (Details): Alignment Pressure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C3D0EA33-1A15-C5B8-3EED-003463E6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F3CC1287-2AE8-BB53-CE1F-4365095A81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A5706-A65D-E662-C980-5A392ADA6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67" y="4203474"/>
            <a:ext cx="11589477" cy="3488095"/>
          </a:xfrm>
          <a:prstGeom prst="rect">
            <a:avLst/>
          </a:prstGeom>
        </p:spPr>
      </p:pic>
      <p:sp>
        <p:nvSpPr>
          <p:cNvPr id="4" name="Google Shape;491;p36">
            <a:extLst>
              <a:ext uri="{FF2B5EF4-FFF2-40B4-BE49-F238E27FC236}">
                <a16:creationId xmlns:a16="http://schemas.microsoft.com/office/drawing/2014/main" id="{CFCAA12B-036C-27A1-D086-1A66C4D083EB}"/>
              </a:ext>
            </a:extLst>
          </p:cNvPr>
          <p:cNvSpPr txBox="1">
            <a:spLocks/>
          </p:cNvSpPr>
          <p:nvPr/>
        </p:nvSpPr>
        <p:spPr>
          <a:xfrm>
            <a:off x="3665900" y="1542799"/>
            <a:ext cx="5671409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Explanations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2" name="Google Shape;491;p36">
            <a:extLst>
              <a:ext uri="{FF2B5EF4-FFF2-40B4-BE49-F238E27FC236}">
                <a16:creationId xmlns:a16="http://schemas.microsoft.com/office/drawing/2014/main" id="{C57844DC-BF12-F8A9-DB34-CECA5318C024}"/>
              </a:ext>
            </a:extLst>
          </p:cNvPr>
          <p:cNvSpPr txBox="1">
            <a:spLocks/>
          </p:cNvSpPr>
          <p:nvPr/>
        </p:nvSpPr>
        <p:spPr>
          <a:xfrm>
            <a:off x="393174" y="2491875"/>
            <a:ext cx="5671409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Faithful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10" name="Google Shape;491;p36">
            <a:extLst>
              <a:ext uri="{FF2B5EF4-FFF2-40B4-BE49-F238E27FC236}">
                <a16:creationId xmlns:a16="http://schemas.microsoft.com/office/drawing/2014/main" id="{C58873D0-086E-F840-37DD-DBAAB53E825A}"/>
              </a:ext>
            </a:extLst>
          </p:cNvPr>
          <p:cNvSpPr txBox="1">
            <a:spLocks/>
          </p:cNvSpPr>
          <p:nvPr/>
        </p:nvSpPr>
        <p:spPr>
          <a:xfrm>
            <a:off x="6202455" y="2410242"/>
            <a:ext cx="5671409" cy="11658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>
            <a:lvl1pPr marL="57150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08025" algn="ctr" rtl="0" eaLnBrk="0" fontAlgn="base" hangingPunct="0">
              <a:spcBef>
                <a:spcPts val="9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357313" algn="ctr" rtl="0" eaLnBrk="0" fontAlgn="base" hangingPunct="0">
              <a:spcBef>
                <a:spcPts val="8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2008188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657475" algn="ctr" rtl="0" eaLnBrk="0" fontAlgn="base" hangingPunct="0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31146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718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40290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86275" algn="ctr" rtl="0" fontAlgn="base">
              <a:spcBef>
                <a:spcPts val="7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lnSpc>
                <a:spcPct val="170000"/>
              </a:lnSpc>
              <a:buClr>
                <a:schemeClr val="dk1"/>
              </a:buClr>
            </a:pPr>
            <a:r>
              <a:rPr lang="en-GB" sz="44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Interpretable</a:t>
            </a:r>
            <a:endParaRPr lang="en" sz="4400" kern="0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2C45C-19DD-A05E-63B9-5895FE3BF881}"/>
              </a:ext>
            </a:extLst>
          </p:cNvPr>
          <p:cNvSpPr txBox="1"/>
          <p:nvPr/>
        </p:nvSpPr>
        <p:spPr>
          <a:xfrm>
            <a:off x="10209508" y="3143618"/>
            <a:ext cx="716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✅</a:t>
            </a:r>
            <a:endParaRPr lang="en-DE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76648-CA7C-ECBE-1BF2-9ED43034CD7E}"/>
              </a:ext>
            </a:extLst>
          </p:cNvPr>
          <p:cNvSpPr txBox="1"/>
          <p:nvPr/>
        </p:nvSpPr>
        <p:spPr>
          <a:xfrm>
            <a:off x="3894063" y="3208112"/>
            <a:ext cx="716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kern="0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✅</a:t>
            </a:r>
            <a:endParaRPr lang="en-DE" sz="32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2D3E01-8D2A-28D0-3331-A8716A10AB5A}"/>
              </a:ext>
            </a:extLst>
          </p:cNvPr>
          <p:cNvCxnSpPr>
            <a:stCxn id="4" idx="2"/>
          </p:cNvCxnSpPr>
          <p:nvPr/>
        </p:nvCxnSpPr>
        <p:spPr>
          <a:xfrm flipH="1">
            <a:off x="3409627" y="2708659"/>
            <a:ext cx="3091978" cy="434959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322C1F-F21B-CB91-ABF6-9E421DC1E725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501605" y="2708659"/>
            <a:ext cx="3016453" cy="353819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0191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83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Networks (Details): Well localizing attributions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csm_mboehle_97043454be.jpeg" descr="csm_mboehle_97043454be.jpeg">
            <a:extLst>
              <a:ext uri="{FF2B5EF4-FFF2-40B4-BE49-F238E27FC236}">
                <a16:creationId xmlns:a16="http://schemas.microsoft.com/office/drawing/2014/main" id="{C3D0EA33-1A15-C5B8-3EED-003463E6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F3CC1287-2AE8-BB53-CE1F-4365095A8104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5F906-5522-6065-402A-D9DC29138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051" y="1623282"/>
            <a:ext cx="8727713" cy="2128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CCC382-3685-EC8F-9F5E-832D6D00B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822" y="3796061"/>
            <a:ext cx="8224496" cy="4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88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84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pic>
        <p:nvPicPr>
          <p:cNvPr id="49" name="csm_srao_72d10b574a.jpg" descr="csm_srao_72d10b574a.jpg">
            <a:extLst>
              <a:ext uri="{FF2B5EF4-FFF2-40B4-BE49-F238E27FC236}">
                <a16:creationId xmlns:a16="http://schemas.microsoft.com/office/drawing/2014/main" id="{C17198B2-910D-9EF5-74EC-893CCA0977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623" r="20486" b="13143"/>
          <a:stretch>
            <a:fillRect/>
          </a:stretch>
        </p:blipFill>
        <p:spPr>
          <a:xfrm>
            <a:off x="11535456" y="7615226"/>
            <a:ext cx="965810" cy="133977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7FB1A-F667-5E59-A3C3-C1F4BFAC277A}"/>
              </a:ext>
            </a:extLst>
          </p:cNvPr>
          <p:cNvSpPr txBox="1"/>
          <p:nvPr/>
        </p:nvSpPr>
        <p:spPr>
          <a:xfrm>
            <a:off x="3512260" y="1440355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sp>
        <p:nvSpPr>
          <p:cNvPr id="6" name="Effective Guidance">
            <a:extLst>
              <a:ext uri="{FF2B5EF4-FFF2-40B4-BE49-F238E27FC236}">
                <a16:creationId xmlns:a16="http://schemas.microsoft.com/office/drawing/2014/main" id="{8FED0251-8B72-4844-65B3-F58432FD877D}"/>
              </a:ext>
            </a:extLst>
          </p:cNvPr>
          <p:cNvSpPr txBox="1"/>
          <p:nvPr/>
        </p:nvSpPr>
        <p:spPr>
          <a:xfrm>
            <a:off x="1213609" y="2624740"/>
            <a:ext cx="3310201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5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sz="48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Effective </a:t>
            </a:r>
            <a:r>
              <a:rPr sz="4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Guidance</a:t>
            </a:r>
          </a:p>
        </p:txBody>
      </p:sp>
      <p:sp>
        <p:nvSpPr>
          <p:cNvPr id="7" name="In-depth study across:…">
            <a:extLst>
              <a:ext uri="{FF2B5EF4-FFF2-40B4-BE49-F238E27FC236}">
                <a16:creationId xmlns:a16="http://schemas.microsoft.com/office/drawing/2014/main" id="{A01FFF9E-C742-68B4-660F-BF9DCD9581A8}"/>
              </a:ext>
            </a:extLst>
          </p:cNvPr>
          <p:cNvSpPr txBox="1"/>
          <p:nvPr/>
        </p:nvSpPr>
        <p:spPr>
          <a:xfrm>
            <a:off x="1155776" y="3438623"/>
            <a:ext cx="3984423" cy="445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In-depth study across: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Evaluation Metrics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Loss Functions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Model Types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Attribution Methods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Guidance Depths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27968879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85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Google Shape;138;p21">
            <a:extLst>
              <a:ext uri="{FF2B5EF4-FFF2-40B4-BE49-F238E27FC236}">
                <a16:creationId xmlns:a16="http://schemas.microsoft.com/office/drawing/2014/main" id="{7470CC5F-FF4E-557E-7A8F-B48FC6B1C21F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Model Guidance (Rao et al. 2023), Slide Credit – 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Sukrut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Rao, 2023</a:t>
            </a:r>
          </a:p>
        </p:txBody>
      </p:sp>
      <p:pic>
        <p:nvPicPr>
          <p:cNvPr id="49" name="csm_srao_72d10b574a.jpg" descr="csm_srao_72d10b574a.jpg">
            <a:extLst>
              <a:ext uri="{FF2B5EF4-FFF2-40B4-BE49-F238E27FC236}">
                <a16:creationId xmlns:a16="http://schemas.microsoft.com/office/drawing/2014/main" id="{C17198B2-910D-9EF5-74EC-893CCA0977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623" r="20486" b="13143"/>
          <a:stretch>
            <a:fillRect/>
          </a:stretch>
        </p:blipFill>
        <p:spPr>
          <a:xfrm>
            <a:off x="11535456" y="7615226"/>
            <a:ext cx="965810" cy="133977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7FB1A-F667-5E59-A3C3-C1F4BFAC277A}"/>
              </a:ext>
            </a:extLst>
          </p:cNvPr>
          <p:cNvSpPr txBox="1"/>
          <p:nvPr/>
        </p:nvSpPr>
        <p:spPr>
          <a:xfrm>
            <a:off x="3512260" y="1440355"/>
            <a:ext cx="6592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Leverage human annotations</a:t>
            </a:r>
          </a:p>
        </p:txBody>
      </p:sp>
      <p:sp>
        <p:nvSpPr>
          <p:cNvPr id="6" name="Effective Guidance">
            <a:extLst>
              <a:ext uri="{FF2B5EF4-FFF2-40B4-BE49-F238E27FC236}">
                <a16:creationId xmlns:a16="http://schemas.microsoft.com/office/drawing/2014/main" id="{8FED0251-8B72-4844-65B3-F58432FD877D}"/>
              </a:ext>
            </a:extLst>
          </p:cNvPr>
          <p:cNvSpPr txBox="1"/>
          <p:nvPr/>
        </p:nvSpPr>
        <p:spPr>
          <a:xfrm>
            <a:off x="1213609" y="2624740"/>
            <a:ext cx="3310201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5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sz="48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Effective </a:t>
            </a:r>
            <a:r>
              <a:rPr sz="4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Guidance</a:t>
            </a:r>
          </a:p>
        </p:txBody>
      </p:sp>
      <p:sp>
        <p:nvSpPr>
          <p:cNvPr id="7" name="In-depth study across:…">
            <a:extLst>
              <a:ext uri="{FF2B5EF4-FFF2-40B4-BE49-F238E27FC236}">
                <a16:creationId xmlns:a16="http://schemas.microsoft.com/office/drawing/2014/main" id="{A01FFF9E-C742-68B4-660F-BF9DCD9581A8}"/>
              </a:ext>
            </a:extLst>
          </p:cNvPr>
          <p:cNvSpPr txBox="1"/>
          <p:nvPr/>
        </p:nvSpPr>
        <p:spPr>
          <a:xfrm>
            <a:off x="1155776" y="3438623"/>
            <a:ext cx="3984423" cy="445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In-depth study across: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Evaluation Metrics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Loss Functions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Model Types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Attribution Methods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Guidance Depths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Datasets</a:t>
            </a:r>
          </a:p>
        </p:txBody>
      </p:sp>
      <p:sp>
        <p:nvSpPr>
          <p:cNvPr id="8" name="Efficient Guidance">
            <a:extLst>
              <a:ext uri="{FF2B5EF4-FFF2-40B4-BE49-F238E27FC236}">
                <a16:creationId xmlns:a16="http://schemas.microsoft.com/office/drawing/2014/main" id="{09904AAB-5279-DE7B-909A-B65879A685C8}"/>
              </a:ext>
            </a:extLst>
          </p:cNvPr>
          <p:cNvSpPr txBox="1"/>
          <p:nvPr/>
        </p:nvSpPr>
        <p:spPr>
          <a:xfrm>
            <a:off x="6808738" y="2622983"/>
            <a:ext cx="3225241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5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rPr sz="4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Efficient Guidance </a:t>
            </a:r>
          </a:p>
        </p:txBody>
      </p:sp>
      <p:sp>
        <p:nvSpPr>
          <p:cNvPr id="9" name="Low guidance cost:…">
            <a:extLst>
              <a:ext uri="{FF2B5EF4-FFF2-40B4-BE49-F238E27FC236}">
                <a16:creationId xmlns:a16="http://schemas.microsoft.com/office/drawing/2014/main" id="{A3678DCD-B2A4-3698-FC8E-FF77DC9971A3}"/>
              </a:ext>
            </a:extLst>
          </p:cNvPr>
          <p:cNvSpPr txBox="1"/>
          <p:nvPr/>
        </p:nvSpPr>
        <p:spPr>
          <a:xfrm>
            <a:off x="6837174" y="3507673"/>
            <a:ext cx="4747452" cy="3222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Low guidance cost: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Bounding Boxes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Coarse Annotations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Limited Annotations</a:t>
            </a:r>
          </a:p>
          <a:p>
            <a:pPr marL="1047114" indent="-714374">
              <a:buSzPct val="130000"/>
              <a:buChar char="•"/>
              <a:defRPr sz="4000"/>
            </a:pPr>
            <a:r>
              <a:rPr dirty="0">
                <a:latin typeface="Angsana New" panose="02020603050405020304" pitchFamily="18" charset="-34"/>
                <a:cs typeface="Angsana New" panose="02020603050405020304" pitchFamily="18" charset="-34"/>
              </a:rPr>
              <a:t>Varying Guidance Depths</a:t>
            </a:r>
          </a:p>
        </p:txBody>
      </p:sp>
    </p:spTree>
    <p:extLst>
      <p:ext uri="{BB962C8B-B14F-4D97-AF65-F5344CB8AC3E}">
        <p14:creationId xmlns:p14="http://schemas.microsoft.com/office/powerpoint/2010/main" val="17944556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86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Desideratum 1 </a:t>
            </a:r>
            <a:r>
              <a:rPr lang="en-GB" sz="5400" b="1" dirty="0">
                <a:solidFill>
                  <a:schemeClr val="dk1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– High agreement with teacher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E82449A1-10C9-D5A4-D2B9-149196EEA0D7}"/>
              </a:ext>
            </a:extLst>
          </p:cNvPr>
          <p:cNvSpPr txBox="1">
            <a:spLocks/>
          </p:cNvSpPr>
          <p:nvPr/>
        </p:nvSpPr>
        <p:spPr>
          <a:xfrm>
            <a:off x="228826" y="2906397"/>
            <a:ext cx="11844353" cy="798099"/>
          </a:xfrm>
          <a:prstGeom prst="rect">
            <a:avLst/>
          </a:prstGeom>
        </p:spPr>
        <p:txBody>
          <a:bodyPr vert="horz" lIns="71437" tIns="71437" rIns="71437" bIns="71437" rtlCol="0" anchor="t">
            <a:no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indent="0">
              <a:buFont typeface="Arial" panose="020B0604020202020204" pitchFamily="34" charset="0"/>
              <a:buNone/>
            </a:pP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Distillation: </a:t>
            </a: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B-cos Densenet-169 -&gt; B-cos ResNet-18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C8C2B-433E-C2DA-6237-CED179FB0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135" y="3714503"/>
            <a:ext cx="8646762" cy="4204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2549C3-5515-DA04-966C-D713A4B90B82}"/>
              </a:ext>
            </a:extLst>
          </p:cNvPr>
          <p:cNvSpPr txBox="1"/>
          <p:nvPr/>
        </p:nvSpPr>
        <p:spPr>
          <a:xfrm>
            <a:off x="741152" y="7919892"/>
            <a:ext cx="11844352" cy="769441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txBody>
          <a:bodyPr wrap="square">
            <a:spAutoFit/>
          </a:bodyPr>
          <a:lstStyle/>
          <a:p>
            <a:pPr marL="330200" indent="0" algn="ctr">
              <a:buFont typeface="Arial" panose="020B0604020202020204" pitchFamily="34" charset="0"/>
              <a:buNone/>
            </a:pP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44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</a:t>
            </a:r>
            <a:r>
              <a:rPr lang="en-US" sz="44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p</a:t>
            </a: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rovides gains even on unrelated images.</a:t>
            </a:r>
          </a:p>
        </p:txBody>
      </p:sp>
    </p:spTree>
    <p:extLst>
      <p:ext uri="{BB962C8B-B14F-4D97-AF65-F5344CB8AC3E}">
        <p14:creationId xmlns:p14="http://schemas.microsoft.com/office/powerpoint/2010/main" val="10620057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87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Guiding models with visual explanations - e</a:t>
            </a:r>
            <a:r>
              <a:rPr lang="en-GB" sz="6000" b="1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</a:t>
            </a: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2061-4D34-2AE1-642D-C7A610B5FA07}"/>
              </a:ext>
            </a:extLst>
          </p:cNvPr>
          <p:cNvSpPr txBox="1"/>
          <p:nvPr/>
        </p:nvSpPr>
        <p:spPr>
          <a:xfrm>
            <a:off x="174649" y="1485818"/>
            <a:ext cx="12599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Summary</a:t>
            </a:r>
            <a:endParaRPr lang="en-GB" sz="4400" b="1" dirty="0">
              <a:solidFill>
                <a:schemeClr val="dk1"/>
              </a:solidFill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9" name="Google Shape;138;p21">
            <a:extLst>
              <a:ext uri="{FF2B5EF4-FFF2-40B4-BE49-F238E27FC236}">
                <a16:creationId xmlns:a16="http://schemas.microsoft.com/office/drawing/2014/main" id="{D14F631E-1E97-17A0-7215-3307F5794802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E</a:t>
            </a:r>
            <a:r>
              <a:rPr lang="en-GB" sz="3200" baseline="300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2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KD (Parchami et al. 2023), Slide Credit – Amin Parchami-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Araghi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, 2023</a:t>
            </a:r>
          </a:p>
        </p:txBody>
      </p:sp>
      <p:pic>
        <p:nvPicPr>
          <p:cNvPr id="5" name="Picture 4" descr="A diagram of a boat and a diagram of a boat&#10;&#10;Description automatically generated">
            <a:extLst>
              <a:ext uri="{FF2B5EF4-FFF2-40B4-BE49-F238E27FC236}">
                <a16:creationId xmlns:a16="http://schemas.microsoft.com/office/drawing/2014/main" id="{E245211F-681A-BAF6-AC81-A536EB8A9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09" y="3289694"/>
            <a:ext cx="12711393" cy="32740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fc515485-b92a-4477-a08d-a36a873108b8.jpg" descr="fc515485-b92a-4477-a08d-a36a873108b8.jpg">
            <a:extLst>
              <a:ext uri="{FF2B5EF4-FFF2-40B4-BE49-F238E27FC236}">
                <a16:creationId xmlns:a16="http://schemas.microsoft.com/office/drawing/2014/main" id="{2C95A9A9-56D7-B1B0-E780-0A7A58DA3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29" t="11362" r="17024" b="16217"/>
          <a:stretch>
            <a:fillRect/>
          </a:stretch>
        </p:blipFill>
        <p:spPr>
          <a:xfrm>
            <a:off x="11783384" y="7721081"/>
            <a:ext cx="991000" cy="13747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869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B1FC6-A1AA-D3F0-2F59-D26919ACD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" y="1498356"/>
            <a:ext cx="13002683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5EC57C32-508A-4CA3-51C8-D6F74DFA7473}"/>
              </a:ext>
            </a:extLst>
          </p:cNvPr>
          <p:cNvSpPr>
            <a:spLocks/>
          </p:cNvSpPr>
          <p:nvPr/>
        </p:nvSpPr>
        <p:spPr bwMode="auto">
          <a:xfrm>
            <a:off x="-15608" y="9339330"/>
            <a:ext cx="13018556" cy="33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0" bIns="0" anchor="ctr"/>
          <a:lstStyle>
            <a:lvl1pPr marL="571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72149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 Neue Light" panose="02000403000000020004" pitchFamily="2" charset="0"/>
              </a:rPr>
              <a:t>Talk @ GMUM 2024 | Siddhartha Gairola</a:t>
            </a:r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2C3709A8-16EE-DC28-0A1C-CEE3B958E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504" y="9359964"/>
            <a:ext cx="312686" cy="3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763E683E-EE00-414B-9062-A78528F1B749}" type="slidenum">
              <a:rPr lang="en-US" altLang="en-US" sz="1400">
                <a:solidFill>
                  <a:schemeClr val="tx1"/>
                </a:solidFill>
                <a:sym typeface="Helvetica Neue Light" panose="02000403000000020004" pitchFamily="2" charset="0"/>
              </a:rPr>
              <a:pPr algn="ctr" eaLnBrk="1" hangingPunct="1"/>
              <a:t>9</a:t>
            </a:fld>
            <a:endParaRPr lang="en-US" altLang="en-US" sz="1400">
              <a:solidFill>
                <a:schemeClr val="tx1"/>
              </a:solidFill>
              <a:sym typeface="Helvetica Neue Light" panose="02000403000000020004" pitchFamily="2" charset="0"/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5C7135F-ACD0-08EB-E7F6-16B1A73A493E}"/>
              </a:ext>
            </a:extLst>
          </p:cNvPr>
          <p:cNvSpPr>
            <a:spLocks/>
          </p:cNvSpPr>
          <p:nvPr/>
        </p:nvSpPr>
        <p:spPr bwMode="auto">
          <a:xfrm>
            <a:off x="562148" y="9294887"/>
            <a:ext cx="1187257" cy="46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EB8C52A7-9F1A-C07F-5CD0-E2A76CD26E19}"/>
              </a:ext>
            </a:extLst>
          </p:cNvPr>
          <p:cNvSpPr>
            <a:spLocks/>
          </p:cNvSpPr>
          <p:nvPr/>
        </p:nvSpPr>
        <p:spPr bwMode="auto">
          <a:xfrm>
            <a:off x="264" y="9412343"/>
            <a:ext cx="1142814" cy="342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>
            <a:extLst>
              <a:ext uri="{FF2B5EF4-FFF2-40B4-BE49-F238E27FC236}">
                <a16:creationId xmlns:a16="http://schemas.microsoft.com/office/drawing/2014/main" id="{7B0091B9-5E2B-FE75-4DD6-68E032A9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28" y="9294887"/>
            <a:ext cx="12388420" cy="0"/>
          </a:xfrm>
          <a:prstGeom prst="line">
            <a:avLst/>
          </a:prstGeom>
          <a:noFill/>
          <a:ln w="19050">
            <a:solidFill>
              <a:srgbClr val="828F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DE"/>
          </a:p>
        </p:txBody>
      </p:sp>
      <p:pic>
        <p:nvPicPr>
          <p:cNvPr id="8200" name="Picture 15">
            <a:extLst>
              <a:ext uri="{FF2B5EF4-FFF2-40B4-BE49-F238E27FC236}">
                <a16:creationId xmlns:a16="http://schemas.microsoft.com/office/drawing/2014/main" id="{4691B9E1-B159-FB13-156C-391A724D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>
            <a:fillRect/>
          </a:stretch>
        </p:blipFill>
        <p:spPr bwMode="auto">
          <a:xfrm>
            <a:off x="5026" y="9161559"/>
            <a:ext cx="609501" cy="59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F15235C9-DF53-04EE-2446-3EBE489A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6"/>
          <a:stretch>
            <a:fillRect/>
          </a:stretch>
        </p:blipFill>
        <p:spPr bwMode="auto">
          <a:xfrm>
            <a:off x="636749" y="9428215"/>
            <a:ext cx="1212653" cy="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">
            <a:extLst>
              <a:ext uri="{FF2B5EF4-FFF2-40B4-BE49-F238E27FC236}">
                <a16:creationId xmlns:a16="http://schemas.microsoft.com/office/drawing/2014/main" id="{5BB51EC6-9ECF-879A-AF05-BAFC573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31" y="0"/>
            <a:ext cx="13028079" cy="190469"/>
          </a:xfrm>
          <a:prstGeom prst="rect">
            <a:avLst/>
          </a:prstGeom>
          <a:solidFill>
            <a:srgbClr val="1414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EFF5CE-7408-BD19-4E3B-A29B0C16EC30}"/>
              </a:ext>
            </a:extLst>
          </p:cNvPr>
          <p:cNvSpPr txBox="1">
            <a:spLocks/>
          </p:cNvSpPr>
          <p:nvPr/>
        </p:nvSpPr>
        <p:spPr bwMode="auto">
          <a:xfrm>
            <a:off x="228827" y="126120"/>
            <a:ext cx="12545558" cy="12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490" tIns="63490" rIns="63490" bIns="6349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72149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GB" sz="6000" b="1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Inherently Interpretable Models: B-cos Networks</a:t>
            </a:r>
            <a:endParaRPr lang="en-GB" sz="6000" dirty="0">
              <a:latin typeface="Angsana New" panose="02020603050405020304" pitchFamily="18" charset="-34"/>
              <a:ea typeface="Times New Roman"/>
              <a:cs typeface="Angsana New" panose="02020603050405020304" pitchFamily="18" charset="-34"/>
              <a:sym typeface="Times New Roman"/>
            </a:endParaRPr>
          </a:p>
        </p:txBody>
      </p:sp>
      <p:sp>
        <p:nvSpPr>
          <p:cNvPr id="8205" name="Rectangle 3">
            <a:extLst>
              <a:ext uri="{FF2B5EF4-FFF2-40B4-BE49-F238E27FC236}">
                <a16:creationId xmlns:a16="http://schemas.microsoft.com/office/drawing/2014/main" id="{F0AD8D40-2B03-4344-7C6F-FA7042DD31D7}"/>
              </a:ext>
            </a:extLst>
          </p:cNvPr>
          <p:cNvSpPr>
            <a:spLocks/>
          </p:cNvSpPr>
          <p:nvPr/>
        </p:nvSpPr>
        <p:spPr bwMode="auto">
          <a:xfrm>
            <a:off x="1719247" y="0"/>
            <a:ext cx="88886" cy="95234"/>
          </a:xfrm>
          <a:prstGeom prst="rect">
            <a:avLst/>
          </a:prstGeom>
          <a:solidFill>
            <a:srgbClr val="657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9E26F-1D96-AAB1-E197-25C00689D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670"/>
          <a:stretch/>
        </p:blipFill>
        <p:spPr>
          <a:xfrm>
            <a:off x="250771" y="1778939"/>
            <a:ext cx="12501669" cy="4032926"/>
          </a:xfrm>
          <a:prstGeom prst="rect">
            <a:avLst/>
          </a:prstGeom>
        </p:spPr>
      </p:pic>
      <p:pic>
        <p:nvPicPr>
          <p:cNvPr id="9" name="csm_mboehle_97043454be.jpeg" descr="csm_mboehle_97043454be.jpeg">
            <a:extLst>
              <a:ext uri="{FF2B5EF4-FFF2-40B4-BE49-F238E27FC236}">
                <a16:creationId xmlns:a16="http://schemas.microsoft.com/office/drawing/2014/main" id="{6B21EB05-9809-B34B-F37C-023481AF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3" r="3073"/>
          <a:stretch>
            <a:fillRect/>
          </a:stretch>
        </p:blipFill>
        <p:spPr>
          <a:xfrm>
            <a:off x="11668864" y="7829735"/>
            <a:ext cx="916640" cy="127047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4FD78-9BCB-9606-B5D5-AE9E94558781}"/>
              </a:ext>
            </a:extLst>
          </p:cNvPr>
          <p:cNvSpPr txBox="1"/>
          <p:nvPr/>
        </p:nvSpPr>
        <p:spPr>
          <a:xfrm>
            <a:off x="2224072" y="6907044"/>
            <a:ext cx="855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dk1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Times New Roman"/>
              </a:rPr>
              <a:t>Designed &amp; Optimised for Interpretability</a:t>
            </a:r>
            <a:endParaRPr lang="en-DE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B1AB2-2D6E-FCD3-066F-F0696EF021C0}"/>
              </a:ext>
            </a:extLst>
          </p:cNvPr>
          <p:cNvSpPr/>
          <p:nvPr/>
        </p:nvSpPr>
        <p:spPr>
          <a:xfrm>
            <a:off x="228827" y="5208375"/>
            <a:ext cx="10774970" cy="1596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03040-0A53-1634-E470-B5F4E8550F8B}"/>
              </a:ext>
            </a:extLst>
          </p:cNvPr>
          <p:cNvSpPr/>
          <p:nvPr/>
        </p:nvSpPr>
        <p:spPr>
          <a:xfrm>
            <a:off x="2628481" y="2281525"/>
            <a:ext cx="6655004" cy="399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A9F0E-B228-B166-84AB-B7A9A5B75D22}"/>
              </a:ext>
            </a:extLst>
          </p:cNvPr>
          <p:cNvSpPr/>
          <p:nvPr/>
        </p:nvSpPr>
        <p:spPr>
          <a:xfrm>
            <a:off x="2628481" y="5357211"/>
            <a:ext cx="10145903" cy="1596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Google Shape;138;p21">
            <a:extLst>
              <a:ext uri="{FF2B5EF4-FFF2-40B4-BE49-F238E27FC236}">
                <a16:creationId xmlns:a16="http://schemas.microsoft.com/office/drawing/2014/main" id="{2F6F3DAE-1A06-78D5-F7F5-73B25E602EF3}"/>
              </a:ext>
            </a:extLst>
          </p:cNvPr>
          <p:cNvSpPr txBox="1"/>
          <p:nvPr/>
        </p:nvSpPr>
        <p:spPr>
          <a:xfrm>
            <a:off x="1297515" y="8607802"/>
            <a:ext cx="1028711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B-Cos Nets (</a:t>
            </a:r>
            <a:r>
              <a:rPr lang="en-GB" sz="3200" dirty="0" err="1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Böhle</a:t>
            </a:r>
            <a:r>
              <a:rPr lang="en-GB" sz="3200" dirty="0">
                <a:latin typeface="Angsana New" panose="02020603050405020304" pitchFamily="18" charset="-34"/>
                <a:ea typeface="Times New Roman"/>
                <a:cs typeface="Angsana New" panose="02020603050405020304" pitchFamily="18" charset="-34"/>
                <a:sym typeface="Times New Roman"/>
              </a:rPr>
              <a:t> et al. 2022)</a:t>
            </a:r>
          </a:p>
        </p:txBody>
      </p:sp>
    </p:spTree>
    <p:extLst>
      <p:ext uri="{BB962C8B-B14F-4D97-AF65-F5344CB8AC3E}">
        <p14:creationId xmlns:p14="http://schemas.microsoft.com/office/powerpoint/2010/main" val="4097160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4556</TotalTime>
  <Words>4522</Words>
  <Application>Microsoft Macintosh PowerPoint</Application>
  <PresentationFormat>Custom</PresentationFormat>
  <Paragraphs>735</Paragraphs>
  <Slides>87</Slides>
  <Notes>87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Angsana New</vt:lpstr>
      <vt:lpstr>Arial</vt:lpstr>
      <vt:lpstr>Avenir Book</vt:lpstr>
      <vt:lpstr>Calibri</vt:lpstr>
      <vt:lpstr>Calibri Light</vt:lpstr>
      <vt:lpstr>Courier New</vt:lpstr>
      <vt:lpstr>Helvetica Neue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</dc:title>
  <dc:creator>Siddhartha Gairola</dc:creator>
  <cp:lastModifiedBy>Siddhartha Gairola</cp:lastModifiedBy>
  <cp:revision>33</cp:revision>
  <dcterms:created xsi:type="dcterms:W3CDTF">2024-10-17T13:41:20Z</dcterms:created>
  <dcterms:modified xsi:type="dcterms:W3CDTF">2024-11-02T14:35:30Z</dcterms:modified>
</cp:coreProperties>
</file>